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4" r:id="rId2"/>
    <p:sldId id="297" r:id="rId3"/>
    <p:sldId id="292" r:id="rId4"/>
    <p:sldId id="280" r:id="rId5"/>
    <p:sldId id="293" r:id="rId6"/>
    <p:sldId id="298" r:id="rId7"/>
    <p:sldId id="258" r:id="rId8"/>
    <p:sldId id="259" r:id="rId9"/>
    <p:sldId id="260" r:id="rId10"/>
    <p:sldId id="261" r:id="rId11"/>
    <p:sldId id="310" r:id="rId12"/>
    <p:sldId id="312" r:id="rId13"/>
    <p:sldId id="313" r:id="rId14"/>
    <p:sldId id="300" r:id="rId15"/>
    <p:sldId id="301" r:id="rId16"/>
    <p:sldId id="303" r:id="rId17"/>
    <p:sldId id="305" r:id="rId18"/>
    <p:sldId id="302" r:id="rId19"/>
    <p:sldId id="304" r:id="rId20"/>
    <p:sldId id="307" r:id="rId21"/>
    <p:sldId id="296" r:id="rId22"/>
    <p:sldId id="294" r:id="rId23"/>
    <p:sldId id="288" r:id="rId24"/>
    <p:sldId id="295" r:id="rId25"/>
    <p:sldId id="291" r:id="rId26"/>
    <p:sldId id="263" r:id="rId27"/>
    <p:sldId id="264" r:id="rId28"/>
    <p:sldId id="268" r:id="rId29"/>
    <p:sldId id="299" r:id="rId30"/>
    <p:sldId id="265" r:id="rId31"/>
    <p:sldId id="266" r:id="rId32"/>
    <p:sldId id="267" r:id="rId33"/>
    <p:sldId id="269" r:id="rId34"/>
    <p:sldId id="281" r:id="rId35"/>
    <p:sldId id="282" r:id="rId36"/>
    <p:sldId id="270" r:id="rId37"/>
    <p:sldId id="271" r:id="rId38"/>
    <p:sldId id="272" r:id="rId39"/>
    <p:sldId id="273" r:id="rId40"/>
    <p:sldId id="275" r:id="rId41"/>
    <p:sldId id="285" r:id="rId42"/>
    <p:sldId id="274" r:id="rId43"/>
    <p:sldId id="283" r:id="rId44"/>
    <p:sldId id="276" r:id="rId45"/>
    <p:sldId id="277" r:id="rId46"/>
    <p:sldId id="278" r:id="rId47"/>
    <p:sldId id="279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-110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47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83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76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7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37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6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0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55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1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5C596-A8D8-4D04-A0D1-F11B437D62F7}" type="datetimeFigureOut">
              <a:rPr lang="zh-TW" altLang="en-US" smtClean="0"/>
              <a:t>2019/3/4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6C15C-1514-4D80-A681-C246988794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6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/index.php?title=Secure_Remote_Password_protocol&amp;action=edit&amp;redlink=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96888" y="319148"/>
            <a:ext cx="7647112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23332"/>
            <a:ext cx="1415772" cy="58477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2647335"/>
            <a:ext cx="7772400" cy="862628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Adobe 繁黑體 Std B" pitchFamily="34" charset="-120"/>
                <a:ea typeface="Adobe 繁黑體 Std B" pitchFamily="34" charset="-120"/>
              </a:rPr>
              <a:t>現代密碼加解密與破密</a:t>
            </a:r>
            <a:r>
              <a:rPr lang="en-US" altLang="zh-TW" sz="1800" dirty="0"/>
              <a:t>(</a:t>
            </a:r>
            <a:r>
              <a:rPr lang="zh-TW" altLang="en-US" sz="1800" dirty="0"/>
              <a:t>初體驗</a:t>
            </a:r>
            <a:r>
              <a:rPr lang="en-US" altLang="zh-TW" sz="1800" dirty="0"/>
              <a:t>)</a:t>
            </a:r>
            <a:endParaRPr lang="zh-TW" altLang="en-US" sz="1800" dirty="0"/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1143000" y="4107426"/>
            <a:ext cx="6858000" cy="1150374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0" y="6070042"/>
            <a:ext cx="91440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</a:t>
            </a:r>
            <a:r>
              <a:rPr lang="zh-TW" altLang="en-US" sz="2800" dirty="0" smtClean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課程    </a:t>
            </a:r>
            <a:r>
              <a:rPr lang="en-US" altLang="zh-TW" sz="2400" dirty="0" smtClean="0">
                <a:latin typeface="Adobe Gothic Std B" pitchFamily="34" charset="-128"/>
                <a:ea typeface="Adobe Gothic Std B" pitchFamily="34" charset="-128"/>
              </a:rPr>
              <a:t>A </a:t>
            </a:r>
            <a:r>
              <a:rPr lang="en-US" altLang="zh-TW" sz="2400" dirty="0">
                <a:latin typeface="Adobe Gothic Std B" pitchFamily="34" charset="-128"/>
                <a:ea typeface="Adobe Gothic Std B" pitchFamily="34" charset="-128"/>
              </a:rPr>
              <a:t>practical introduction to security</a:t>
            </a:r>
            <a:endParaRPr lang="zh-TW" altLang="en-US" sz="2400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734" y="3555840"/>
            <a:ext cx="2924432" cy="19496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27168" y="5617090"/>
            <a:ext cx="444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Ron </a:t>
            </a:r>
            <a:r>
              <a:rPr lang="en-US" altLang="zh-TW" dirty="0" err="1"/>
              <a:t>Rivest</a:t>
            </a:r>
            <a:r>
              <a:rPr lang="en-US" altLang="zh-TW" dirty="0"/>
              <a:t>, </a:t>
            </a:r>
            <a:r>
              <a:rPr lang="en-US" altLang="zh-TW" dirty="0" err="1"/>
              <a:t>Adi</a:t>
            </a:r>
            <a:r>
              <a:rPr lang="en-US" altLang="zh-TW" dirty="0"/>
              <a:t> Shamir, and Leonard </a:t>
            </a:r>
            <a:r>
              <a:rPr lang="en-US" altLang="zh-TW" dirty="0" err="1"/>
              <a:t>Adleman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8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28650" y="1865313"/>
            <a:ext cx="7886700" cy="42719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6210" y="1360012"/>
            <a:ext cx="802839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/>
              <a:t>“wiki” </a:t>
            </a:r>
            <a:r>
              <a:rPr lang="en-US" altLang="zh-TW" sz="2000" dirty="0"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sym typeface="Wingdings" panose="05000000000000000000" pitchFamily="2" charset="2"/>
              </a:rPr>
              <a:t> </a:t>
            </a:r>
            <a:r>
              <a:rPr lang="en-US" altLang="zh-TW" sz="2000" dirty="0"/>
              <a:t>(01010111 01101001 01101011 01101001 in 8-bit ASCII)</a:t>
            </a:r>
            <a:endParaRPr lang="zh-TW" altLang="en-US" sz="2000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危險的對稱式密碼</a:t>
            </a:r>
            <a:r>
              <a:rPr lang="en-US" altLang="zh-TW" sz="3200" b="1" dirty="0"/>
              <a:t>:: </a:t>
            </a:r>
            <a:r>
              <a:rPr lang="en-US" altLang="zh-TW" sz="3200" dirty="0"/>
              <a:t>XOR cipher</a:t>
            </a:r>
            <a:br>
              <a:rPr lang="en-US" altLang="zh-TW" sz="3200" dirty="0"/>
            </a:br>
            <a:r>
              <a:rPr lang="en-US" altLang="zh-TW" sz="2400" dirty="0"/>
              <a:t>https://en.wikipedia.org/wiki/XOR_cipher</a:t>
            </a:r>
            <a:endParaRPr lang="zh-TW" altLang="en-US" sz="2400" dirty="0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2"/>
          <a:srcRect l="19990" t="39640" r="51538" b="46960"/>
          <a:stretch/>
        </p:blipFill>
        <p:spPr>
          <a:xfrm>
            <a:off x="1452961" y="2002535"/>
            <a:ext cx="6817715" cy="17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5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0807"/>
            <a:ext cx="9144000" cy="138499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 cipher</a:t>
            </a:r>
            <a: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</a:t>
            </a:r>
            <a:r>
              <a:rPr lang="en-US" altLang="zh-TW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binascii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Convert between binary and ASCII</a:t>
            </a:r>
          </a:p>
          <a:p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十進位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十六進位與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ASCII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互換的好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777" y="2293134"/>
            <a:ext cx="88309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binascii.b2a_hex(data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||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binascii.hexlify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(data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1400" dirty="0"/>
              <a:t>Return the hexadecimal representation of the binary data. Every byte of data is converted into the corresponding 2-digit hex representation. The resulting string is therefore twice as long as the length of data.</a:t>
            </a: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binascii.a2b_hex(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hexstr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||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binascii.unhexlify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hexstr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1400" dirty="0"/>
              <a:t>Return the binary data represented by the hexadecimal string </a:t>
            </a:r>
            <a:r>
              <a:rPr lang="en-US" altLang="zh-TW" sz="1400" dirty="0" err="1"/>
              <a:t>hexstr</a:t>
            </a:r>
            <a:r>
              <a:rPr lang="en-US" altLang="zh-TW" sz="1400" dirty="0"/>
              <a:t>. This function is the inverse of b2a_hex(). </a:t>
            </a:r>
            <a:r>
              <a:rPr lang="en-US" altLang="zh-TW" sz="1400" dirty="0" err="1"/>
              <a:t>hexstr</a:t>
            </a:r>
            <a:r>
              <a:rPr lang="en-US" altLang="zh-TW" sz="1400" dirty="0"/>
              <a:t> must contain an even number of hexadecimal digits (which can be upper or lower case), otherwise a </a:t>
            </a:r>
            <a:r>
              <a:rPr lang="en-US" altLang="zh-TW" sz="1400" dirty="0" err="1"/>
              <a:t>TypeError</a:t>
            </a:r>
            <a:r>
              <a:rPr lang="en-US" altLang="zh-TW" sz="1400" dirty="0"/>
              <a:t> is raised.</a:t>
            </a:r>
            <a:endParaRPr lang="zh-TW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4065373" y="569071"/>
            <a:ext cx="4798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https://docs.python.org/2/library/binascii.html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0108" y="4676331"/>
            <a:ext cx="36313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#coding:utf-8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binascii</a:t>
            </a:r>
            <a:endParaRPr lang="en-US" altLang="zh-TW" dirty="0"/>
          </a:p>
          <a:p>
            <a:r>
              <a:rPr lang="en-US" altLang="zh-TW" dirty="0"/>
              <a:t>a = </a:t>
            </a:r>
            <a:r>
              <a:rPr lang="en-US" altLang="zh-TW" dirty="0" smtClean="0"/>
              <a:t>‘</a:t>
            </a:r>
            <a:r>
              <a:rPr lang="en-US" altLang="zh-TW" dirty="0" err="1" smtClean="0"/>
              <a:t>HappyCTF</a:t>
            </a:r>
            <a:r>
              <a:rPr lang="en-US" altLang="zh-TW" dirty="0" smtClean="0"/>
              <a:t>{Useful tools </a:t>
            </a:r>
            <a:r>
              <a:rPr lang="en-US" altLang="zh-TW" dirty="0" err="1" smtClean="0"/>
              <a:t>binascii</a:t>
            </a:r>
            <a:r>
              <a:rPr lang="en-US" altLang="zh-TW" dirty="0" smtClean="0"/>
              <a:t>}'</a:t>
            </a:r>
            <a:endParaRPr lang="en-US" altLang="zh-TW" dirty="0"/>
          </a:p>
          <a:p>
            <a:r>
              <a:rPr lang="en-US" altLang="zh-TW" dirty="0" smtClean="0"/>
              <a:t>b </a:t>
            </a:r>
            <a:r>
              <a:rPr lang="en-US" altLang="zh-TW" dirty="0"/>
              <a:t>= binascii.b2a_hex(a)</a:t>
            </a:r>
          </a:p>
          <a:p>
            <a:r>
              <a:rPr lang="en-US" altLang="zh-TW" dirty="0"/>
              <a:t>print b</a:t>
            </a:r>
          </a:p>
          <a:p>
            <a:r>
              <a:rPr lang="en-US" altLang="zh-TW" dirty="0" smtClean="0"/>
              <a:t>print </a:t>
            </a:r>
            <a:r>
              <a:rPr lang="en-US" altLang="zh-TW" dirty="0"/>
              <a:t>binascii.a2b_hex(b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4343400" y="5419122"/>
            <a:ext cx="2765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 = </a:t>
            </a:r>
            <a:r>
              <a:rPr lang="en-US" altLang="zh-TW" dirty="0" err="1"/>
              <a:t>binascii.hexlify</a:t>
            </a:r>
            <a:r>
              <a:rPr lang="en-US" altLang="zh-TW" dirty="0"/>
              <a:t>(a)</a:t>
            </a:r>
          </a:p>
          <a:p>
            <a:r>
              <a:rPr lang="en-US" altLang="zh-TW" dirty="0"/>
              <a:t>print c</a:t>
            </a:r>
          </a:p>
          <a:p>
            <a:r>
              <a:rPr lang="en-US" altLang="zh-TW" dirty="0"/>
              <a:t>print </a:t>
            </a:r>
            <a:r>
              <a:rPr lang="en-US" altLang="zh-TW" dirty="0" err="1"/>
              <a:t>binascii.unhexlify</a:t>
            </a:r>
            <a:r>
              <a:rPr lang="en-US" altLang="zh-TW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62121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8650"/>
            <a:ext cx="9144000" cy="1010593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python:binascii</a:t>
            </a:r>
            <a:r>
              <a:rPr lang="zh-TW" altLang="en-US" dirty="0" smtClean="0">
                <a:solidFill>
                  <a:schemeClr val="bg1"/>
                </a:solidFill>
              </a:rPr>
              <a:t>模組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dirty="0" smtClean="0">
                <a:solidFill>
                  <a:schemeClr val="bg1"/>
                </a:solidFill>
              </a:rPr>
              <a:t>ASCII</a:t>
            </a:r>
            <a:r>
              <a:rPr lang="zh-TW" altLang="en-US" dirty="0" smtClean="0">
                <a:solidFill>
                  <a:schemeClr val="bg1"/>
                </a:solidFill>
              </a:rPr>
              <a:t> 編碼</a:t>
            </a:r>
            <a:r>
              <a:rPr lang="zh-TW" altLang="en-US" dirty="0">
                <a:solidFill>
                  <a:schemeClr val="bg1"/>
                </a:solidFill>
              </a:rPr>
              <a:t>實作</a:t>
            </a:r>
          </a:p>
        </p:txBody>
      </p:sp>
      <p:sp>
        <p:nvSpPr>
          <p:cNvPr id="4" name="矩形 3"/>
          <p:cNvSpPr/>
          <p:nvPr/>
        </p:nvSpPr>
        <p:spPr>
          <a:xfrm>
            <a:off x="255723" y="4232655"/>
            <a:ext cx="29881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</a:t>
            </a:r>
            <a:r>
              <a:rPr lang="en-US" altLang="zh-TW" sz="4400" dirty="0"/>
              <a:t>(</a:t>
            </a:r>
            <a:r>
              <a:rPr lang="en-US" altLang="zh-TW" sz="4400" dirty="0" err="1"/>
              <a:t>ord</a:t>
            </a:r>
            <a:r>
              <a:rPr lang="en-US" altLang="zh-TW" sz="4400" dirty="0"/>
              <a:t>('a'))</a:t>
            </a:r>
            <a:endParaRPr lang="zh-TW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255723" y="3448686"/>
            <a:ext cx="1832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 smtClean="0"/>
              <a:t>ord</a:t>
            </a:r>
            <a:r>
              <a:rPr lang="en-US" altLang="zh-TW" sz="4400" dirty="0"/>
              <a:t>('a</a:t>
            </a:r>
            <a:r>
              <a:rPr lang="en-US" altLang="zh-TW" sz="4400" dirty="0" smtClean="0"/>
              <a:t>')</a:t>
            </a:r>
            <a:endParaRPr lang="zh-TW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255723" y="5175888"/>
            <a:ext cx="2902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ord</a:t>
            </a:r>
            <a:r>
              <a:rPr lang="en-US" altLang="zh-TW" sz="4400" dirty="0"/>
              <a:t>('a'))</a:t>
            </a:r>
            <a:endParaRPr lang="zh-TW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298747" y="6112830"/>
            <a:ext cx="29197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ord</a:t>
            </a:r>
            <a:r>
              <a:rPr lang="en-US" altLang="zh-TW" sz="4400" dirty="0"/>
              <a:t>('a'))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3693899" y="1382341"/>
            <a:ext cx="51610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把一個整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轉換成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ASCII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碼表中對應的單個字元</a:t>
            </a:r>
          </a:p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&gt;&gt;&gt; 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(98)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8975" y="484614"/>
            <a:ext cx="3589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https://zh.wikipedia.org/wiki/ASCII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093" y="1369945"/>
            <a:ext cx="34997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ASCII(American </a:t>
            </a:r>
            <a:r>
              <a:rPr lang="en-US" altLang="zh-TW" sz="1600" dirty="0"/>
              <a:t>Standard Code for Information Interchange</a:t>
            </a:r>
            <a:r>
              <a:rPr lang="zh-TW" altLang="en-US" sz="1600" dirty="0"/>
              <a:t>，美國資訊交換標準</a:t>
            </a:r>
            <a:r>
              <a:rPr lang="zh-TW" altLang="en-US" sz="1600" dirty="0" smtClean="0"/>
              <a:t>代碼</a:t>
            </a:r>
            <a:r>
              <a:rPr lang="en-US" altLang="zh-TW" sz="1600" dirty="0" smtClean="0"/>
              <a:t>)</a:t>
            </a:r>
            <a:r>
              <a:rPr lang="en-US" altLang="zh-TW" sz="1600" dirty="0"/>
              <a:t> (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7-bits</a:t>
            </a:r>
            <a:r>
              <a:rPr lang="en-US" altLang="zh-TW" sz="1600" dirty="0"/>
              <a:t>)</a:t>
            </a:r>
            <a:r>
              <a:rPr lang="zh-TW" altLang="en-US" sz="1600" dirty="0" smtClean="0"/>
              <a:t>是</a:t>
            </a:r>
            <a:r>
              <a:rPr lang="zh-TW" altLang="en-US" sz="1600" dirty="0"/>
              <a:t>一套電腦編碼系統。它主要用於顯示現代英語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/>
              <a:t>其擴展版本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EASCII</a:t>
            </a:r>
            <a:r>
              <a:rPr lang="en-US" altLang="zh-TW" sz="1600" dirty="0"/>
              <a:t>(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8-bits</a:t>
            </a:r>
            <a:r>
              <a:rPr lang="en-US" altLang="zh-TW" sz="1600" dirty="0"/>
              <a:t>)</a:t>
            </a:r>
            <a:r>
              <a:rPr lang="zh-TW" altLang="en-US" sz="1600" dirty="0"/>
              <a:t>則可以部分支援其他西歐語言，並等同於國際標準</a:t>
            </a:r>
            <a:r>
              <a:rPr lang="en-US" altLang="zh-TW" sz="1600" dirty="0"/>
              <a:t>ISO/IEC 646</a:t>
            </a:r>
            <a:r>
              <a:rPr lang="zh-TW" altLang="en-US" sz="1600" dirty="0"/>
              <a:t>。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32" y="2142798"/>
            <a:ext cx="5286158" cy="47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0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365126"/>
            <a:ext cx="8888627" cy="78817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http://www.theasciicode.com.ar/ascii-control-characters/null-character-ascii-code-0.html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9019"/>
            <a:ext cx="9159419" cy="51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21394" y="1376405"/>
            <a:ext cx="2627870" cy="47861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3901"/>
            <a:ext cx="9144000" cy="1103870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資料加密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標準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DES::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Encryption Standard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9427" y="272535"/>
            <a:ext cx="4572000" cy="369332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資料加密標準</a:t>
            </a:r>
          </a:p>
        </p:txBody>
      </p:sp>
      <p:sp>
        <p:nvSpPr>
          <p:cNvPr id="5" name="矩形 4"/>
          <p:cNvSpPr/>
          <p:nvPr/>
        </p:nvSpPr>
        <p:spPr>
          <a:xfrm>
            <a:off x="160521" y="1888945"/>
            <a:ext cx="2686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DES</a:t>
            </a:r>
            <a:r>
              <a:rPr lang="zh-TW" altLang="en-US" dirty="0" smtClean="0"/>
              <a:t>是</a:t>
            </a:r>
            <a:r>
              <a:rPr lang="zh-TW" altLang="en-US" dirty="0"/>
              <a:t>一種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對稱密鑰加密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塊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(Block cipher)</a:t>
            </a:r>
            <a:r>
              <a:rPr lang="zh-TW" altLang="en-US" dirty="0" smtClean="0"/>
              <a:t>演算法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1976</a:t>
            </a:r>
            <a:r>
              <a:rPr lang="zh-TW" altLang="en-US" dirty="0"/>
              <a:t>年被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美國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聯邦政府國家標準局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(NIST)</a:t>
            </a:r>
            <a:r>
              <a:rPr lang="zh-TW" altLang="en-US" dirty="0" smtClean="0"/>
              <a:t>確定</a:t>
            </a:r>
            <a:r>
              <a:rPr lang="zh-TW" altLang="en-US" dirty="0"/>
              <a:t>為聯邦資料處理標準（</a:t>
            </a:r>
            <a:r>
              <a:rPr lang="en-US" altLang="zh-TW" dirty="0"/>
              <a:t>FIPS</a:t>
            </a:r>
            <a:r>
              <a:rPr lang="zh-TW" altLang="en-US" dirty="0"/>
              <a:t>），隨後在國際上廣泛</a:t>
            </a:r>
            <a:r>
              <a:rPr lang="zh-TW" altLang="en-US" dirty="0" smtClean="0"/>
              <a:t>流傳。</a:t>
            </a:r>
            <a:endParaRPr lang="en-US" altLang="zh-TW" dirty="0" smtClean="0"/>
          </a:p>
        </p:txBody>
      </p:sp>
      <p:pic>
        <p:nvPicPr>
          <p:cNvPr id="1028" name="Picture 4" descr="「de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12" y="1955190"/>
            <a:ext cx="5638343" cy="46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677091" y="1519613"/>
            <a:ext cx="211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位金鑰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(keys)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7010400" y="1822700"/>
            <a:ext cx="304800" cy="9150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8344930" y="1888945"/>
            <a:ext cx="296238" cy="848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99398" y="5477657"/>
            <a:ext cx="2471861" cy="132343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金鑰的實際位元長度是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位元。但是每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位元就有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位元的錯誤檢核資料，所以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的金鑰長度是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 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60521" y="5600767"/>
            <a:ext cx="3144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同學可以了解基本架構</a:t>
            </a:r>
            <a:r>
              <a:rPr lang="en-US" altLang="zh-TW" dirty="0" smtClean="0"/>
              <a:t>,</a:t>
            </a:r>
            <a:r>
              <a:rPr lang="zh-TW" altLang="en-US" dirty="0" smtClean="0"/>
              <a:t>更多細節可上大學再學習更多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可以先學習使用</a:t>
            </a:r>
            <a:r>
              <a:rPr lang="en-US" altLang="zh-TW" dirty="0" err="1" smtClean="0"/>
              <a:t>openssl</a:t>
            </a:r>
            <a:r>
              <a:rPr lang="zh-TW" altLang="en-US" dirty="0" smtClean="0"/>
              <a:t>來實作加解密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9111" y="1453087"/>
            <a:ext cx="291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DES</a:t>
            </a:r>
            <a:r>
              <a:rPr lang="zh-TW" altLang="en-US" dirty="0"/>
              <a:t>對稱演算法的主要架構</a:t>
            </a:r>
            <a:r>
              <a:rPr lang="en-US" altLang="zh-TW" dirty="0"/>
              <a:t>:</a:t>
            </a:r>
          </a:p>
        </p:txBody>
      </p:sp>
      <p:sp>
        <p:nvSpPr>
          <p:cNvPr id="16" name="矩形 15"/>
          <p:cNvSpPr/>
          <p:nvPr/>
        </p:nvSpPr>
        <p:spPr>
          <a:xfrm>
            <a:off x="6340934" y="1199463"/>
            <a:ext cx="1207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金鑰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(keys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4365" y="1603717"/>
            <a:ext cx="2672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64-bits</a:t>
            </a:r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為區塊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為單位進行加緊密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4365256"/>
            <a:ext cx="2827099" cy="106752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476704" y="4564493"/>
            <a:ext cx="1690976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Feistel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架構</a:t>
            </a:r>
          </a:p>
        </p:txBody>
      </p:sp>
      <p:sp>
        <p:nvSpPr>
          <p:cNvPr id="19" name="左大括弧 18"/>
          <p:cNvSpPr/>
          <p:nvPr/>
        </p:nvSpPr>
        <p:spPr>
          <a:xfrm>
            <a:off x="3975619" y="3262164"/>
            <a:ext cx="247371" cy="2604658"/>
          </a:xfrm>
          <a:prstGeom prst="leftBrace">
            <a:avLst>
              <a:gd name="adj1" fmla="val 8333"/>
              <a:gd name="adj2" fmla="val 47716"/>
            </a:avLst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3074520" y="4261785"/>
            <a:ext cx="726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回合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round</a:t>
            </a:r>
            <a:endParaRPr lang="zh-TW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4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資料加密標準</a:t>
            </a:r>
            <a: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DES::Data Encryption Standard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99" y="1700526"/>
            <a:ext cx="4353301" cy="47080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03" y="1779587"/>
            <a:ext cx="3904510" cy="14743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90303" y="3772582"/>
            <a:ext cx="39335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一回合的輸入分成左右兩邊。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右</a:t>
            </a:r>
            <a:r>
              <a:rPr lang="zh-TW" altLang="en-US" dirty="0" smtClean="0"/>
              <a:t>邊</a:t>
            </a:r>
            <a:r>
              <a:rPr lang="zh-TW" altLang="en-US" dirty="0"/>
              <a:t>直接輸出成 「</a:t>
            </a: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右</a:t>
            </a:r>
            <a:r>
              <a:rPr lang="zh-TW" altLang="en-US" dirty="0"/>
              <a:t>」。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將</a:t>
            </a:r>
            <a:r>
              <a:rPr lang="zh-TW" altLang="en-US" dirty="0"/>
              <a:t>右帶入</a:t>
            </a:r>
            <a:r>
              <a:rPr lang="zh-TW" alt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回合函數 </a:t>
            </a:r>
            <a:r>
              <a:rPr lang="en-US" altLang="zh-TW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</a:t>
            </a:r>
            <a:endParaRPr lang="zh-TW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回合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TW" altLang="en-US" dirty="0"/>
              <a:t>使用</a:t>
            </a: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右</a:t>
            </a:r>
            <a:r>
              <a:rPr lang="zh-TW" altLang="en-US" dirty="0"/>
              <a:t>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子金鑰</a:t>
            </a:r>
            <a:r>
              <a:rPr lang="zh-TW" altLang="en-US" dirty="0"/>
              <a:t>， 計算出隨機位元串。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將</a:t>
            </a:r>
            <a:r>
              <a:rPr lang="zh-TW" altLang="en-US" dirty="0"/>
              <a:t>得到的位元串與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左</a:t>
            </a:r>
            <a:r>
              <a:rPr lang="zh-TW" altLang="en-US" dirty="0"/>
              <a:t>進行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 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</a:t>
            </a:r>
            <a:r>
              <a:rPr lang="zh-TW" altLang="en-US" dirty="0"/>
              <a:t>後，得到的結果成為</a:t>
            </a:r>
            <a:r>
              <a:rPr lang="zh-TW" altLang="en-US" b="1" dirty="0">
                <a:solidFill>
                  <a:srgbClr val="C00000"/>
                </a:solidFill>
              </a:rPr>
              <a:t>加密後左</a:t>
            </a:r>
            <a:r>
              <a:rPr lang="zh-TW" altLang="en-US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485234" y="388527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位元串</a:t>
            </a:r>
          </a:p>
        </p:txBody>
      </p:sp>
      <p:sp>
        <p:nvSpPr>
          <p:cNvPr id="11" name="矩形 10"/>
          <p:cNvSpPr/>
          <p:nvPr/>
        </p:nvSpPr>
        <p:spPr>
          <a:xfrm>
            <a:off x="757881" y="5263978"/>
            <a:ext cx="1527572" cy="3339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0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32" y="2030180"/>
            <a:ext cx="3791039" cy="46579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83" y="1450116"/>
            <a:ext cx="3007664" cy="5391665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資料加密標準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DES::Data Encryption Standard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「vs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59" y="3770554"/>
            <a:ext cx="1281349" cy="10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53024" y="931607"/>
            <a:ext cx="1690976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Feistel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架構</a:t>
            </a:r>
          </a:p>
        </p:txBody>
      </p:sp>
      <p:sp>
        <p:nvSpPr>
          <p:cNvPr id="6" name="矩形 5"/>
          <p:cNvSpPr/>
          <p:nvPr/>
        </p:nvSpPr>
        <p:spPr>
          <a:xfrm>
            <a:off x="59334" y="1450116"/>
            <a:ext cx="4949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 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回合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Feistel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網路輸出，再次放 入相同子金鑰的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Feistel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不論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回合函數 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是哪種函數， 都會正確恢復原狀 </a:t>
            </a:r>
          </a:p>
        </p:txBody>
      </p:sp>
    </p:spTree>
    <p:extLst>
      <p:ext uri="{BB962C8B-B14F-4D97-AF65-F5344CB8AC3E}">
        <p14:creationId xmlns:p14="http://schemas.microsoft.com/office/powerpoint/2010/main" val="77966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020" y="1438448"/>
            <a:ext cx="4647564" cy="5219368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</a:t>
            </a:r>
            <a: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DES(Triple-DES)</a:t>
            </a:r>
            <a:b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https://zh.wikipedia.org/wiki/</a:t>
            </a:r>
            <a:r>
              <a:rPr lang="zh-TW" altLang="en-US" sz="27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三重資料加密演算法</a:t>
            </a:r>
            <a:endParaRPr lang="zh-TW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6830" y="1647475"/>
            <a:ext cx="35061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資料加密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演算法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|Triple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Encryption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|TDEA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Triple DEA|3DES|Triple DES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一種對稱密鑰加密塊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每個資料塊應用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三次資料加密標準（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）演算法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由於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電腦運算能力的增強，原版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密碼的金鑰長度變得容易被暴力破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3DES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設計用來提供一種相對簡單的方法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，通過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增加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的金鑰長度來避免類似的攻擊，而不是設計一種全新的塊密碼演算法。</a:t>
            </a:r>
          </a:p>
        </p:txBody>
      </p:sp>
    </p:spTree>
    <p:extLst>
      <p:ext uri="{BB962C8B-B14F-4D97-AF65-F5344CB8AC3E}">
        <p14:creationId xmlns:p14="http://schemas.microsoft.com/office/powerpoint/2010/main" val="73240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985879"/>
          </a:xfrm>
          <a:solidFill>
            <a:schemeClr val="accent6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DES(Triple-DES)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</a:t>
            </a:r>
            <a:r>
              <a:rPr lang="en-US" altLang="zh-TW" sz="2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三重資料加密演算法</a:t>
            </a:r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54" y="1779373"/>
            <a:ext cx="4262124" cy="47847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35" y="1779373"/>
            <a:ext cx="4191700" cy="47271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7454" y="159470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</a:p>
        </p:txBody>
      </p:sp>
      <p:sp>
        <p:nvSpPr>
          <p:cNvPr id="8" name="矩形 7"/>
          <p:cNvSpPr/>
          <p:nvPr/>
        </p:nvSpPr>
        <p:spPr>
          <a:xfrm>
            <a:off x="4969476" y="163578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10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</a:t>
            </a:r>
            <a: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DES(Triple-DES)</a:t>
            </a:r>
            <a:br>
              <a:rPr lang="en-US" altLang="zh-TW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https://zh.wikipedia.org/wiki/</a:t>
            </a:r>
            <a:r>
              <a:rPr lang="zh-TW" altLang="en-US" sz="27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三重資料加密演算法</a:t>
            </a:r>
            <a:endParaRPr lang="zh-TW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29" y="1718533"/>
            <a:ext cx="3026697" cy="47316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80" y="1549101"/>
            <a:ext cx="4887397" cy="49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164757"/>
            <a:ext cx="9144000" cy="91764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   </a:t>
            </a:r>
            <a:r>
              <a:rPr lang="zh-TW" altLang="en-US" sz="2100" dirty="0" smtClean="0">
                <a:solidFill>
                  <a:schemeClr val="bg1"/>
                </a:solidFill>
              </a:rPr>
              <a:t>本次課程將提到</a:t>
            </a:r>
            <a:r>
              <a:rPr lang="zh-TW" altLang="en-US" sz="21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紅色部分</a:t>
            </a:r>
            <a:r>
              <a:rPr lang="en-US" altLang="zh-TW" sz="2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100" dirty="0" smtClean="0">
                <a:solidFill>
                  <a:schemeClr val="bg1"/>
                </a:solidFill>
              </a:rPr>
              <a:t>推薦你閱讀此書</a:t>
            </a:r>
            <a:r>
              <a:rPr lang="en-US" altLang="zh-TW" sz="2100" dirty="0" smtClean="0">
                <a:solidFill>
                  <a:schemeClr val="bg1"/>
                </a:solidFill>
              </a:rPr>
              <a:t>]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47929" y="1082402"/>
            <a:ext cx="3988763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I</a:t>
            </a:r>
            <a:r>
              <a:rPr lang="zh-TW" altLang="en-US" dirty="0"/>
              <a:t>部 密碼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章 進入密碼的世界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章 密碼的歷史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對稱式密碼（共用金鑰密碼）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區塊加密的模式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公開金鑰密碼系統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混合型密碼系統</a:t>
            </a:r>
          </a:p>
          <a:p>
            <a:endParaRPr lang="zh-TW" altLang="en-US" dirty="0"/>
          </a:p>
          <a:p>
            <a:r>
              <a:rPr lang="zh-TW" altLang="en-US" dirty="0"/>
              <a:t>第</a:t>
            </a:r>
            <a:r>
              <a:rPr lang="en-US" altLang="zh-TW" dirty="0"/>
              <a:t>Ⅱ</a:t>
            </a:r>
            <a:r>
              <a:rPr lang="zh-TW" altLang="en-US" dirty="0"/>
              <a:t>部 認證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單向雜湊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(HASH)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 訊息認證</a:t>
            </a:r>
            <a:r>
              <a:rPr lang="zh-TW" altLang="en-US" dirty="0" smtClean="0"/>
              <a:t>碼</a:t>
            </a:r>
            <a:r>
              <a:rPr lang="en-US" altLang="zh-TW" dirty="0" smtClean="0"/>
              <a:t>(MAC)</a:t>
            </a:r>
            <a:endParaRPr lang="zh-TW" altLang="en-US" dirty="0"/>
          </a:p>
          <a:p>
            <a:r>
              <a:rPr lang="zh-TW" altLang="en-US" dirty="0"/>
              <a:t>第</a:t>
            </a:r>
            <a:r>
              <a:rPr lang="en-US" altLang="zh-TW" dirty="0"/>
              <a:t>9</a:t>
            </a:r>
            <a:r>
              <a:rPr lang="zh-TW" altLang="en-US" dirty="0"/>
              <a:t>章 數位簽章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章 憑證</a:t>
            </a:r>
          </a:p>
          <a:p>
            <a:endParaRPr lang="zh-TW" altLang="en-US" dirty="0"/>
          </a:p>
          <a:p>
            <a:r>
              <a:rPr lang="zh-TW" altLang="en-US" dirty="0"/>
              <a:t>第</a:t>
            </a:r>
            <a:r>
              <a:rPr lang="en-US" altLang="zh-TW" dirty="0"/>
              <a:t>Ⅲ</a:t>
            </a:r>
            <a:r>
              <a:rPr lang="zh-TW" altLang="en-US" dirty="0"/>
              <a:t>部 金鑰、亂數、應用技術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11</a:t>
            </a:r>
            <a:r>
              <a:rPr lang="zh-TW" altLang="en-US" dirty="0"/>
              <a:t>章 金鑰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章 亂數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章 </a:t>
            </a:r>
            <a:r>
              <a:rPr lang="en-US" altLang="zh-TW" dirty="0"/>
              <a:t>PGP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14</a:t>
            </a:r>
            <a:r>
              <a:rPr lang="zh-TW" altLang="en-US" dirty="0"/>
              <a:t>章 </a:t>
            </a:r>
            <a:r>
              <a:rPr lang="en-US" altLang="zh-TW" dirty="0"/>
              <a:t>SSL/TLS</a:t>
            </a:r>
          </a:p>
          <a:p>
            <a:r>
              <a:rPr lang="zh-TW" altLang="en-US" dirty="0"/>
              <a:t>第</a:t>
            </a:r>
            <a:r>
              <a:rPr lang="en-US" altLang="zh-TW" dirty="0"/>
              <a:t>15</a:t>
            </a:r>
            <a:r>
              <a:rPr lang="zh-TW" altLang="en-US" dirty="0"/>
              <a:t>章 密碼技術與現實社會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84" y="1601378"/>
            <a:ext cx="3274435" cy="44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488" y="1866321"/>
            <a:ext cx="4817729" cy="4389292"/>
          </a:xfrm>
          <a:prstGeom prst="rect">
            <a:avLst/>
          </a:prstGeom>
        </p:spPr>
      </p:pic>
      <p:pic>
        <p:nvPicPr>
          <p:cNvPr id="1026" name="Picture 2" descr="「AE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3" y="1514153"/>
            <a:ext cx="1785938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42983" y="2628578"/>
            <a:ext cx="3266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/>
              <a:t>Rijndael</a:t>
            </a:r>
            <a:r>
              <a:rPr lang="en-US" altLang="zh-TW" sz="1200" dirty="0"/>
              <a:t> </a:t>
            </a:r>
            <a:r>
              <a:rPr lang="zh-TW" altLang="en-US" sz="1200" dirty="0"/>
              <a:t>是由比利時的密碼學者 </a:t>
            </a:r>
            <a:r>
              <a:rPr lang="en-US" altLang="zh-TW" sz="1200" dirty="0"/>
              <a:t>Joan </a:t>
            </a:r>
            <a:r>
              <a:rPr lang="en-US" altLang="zh-TW" sz="1200" dirty="0" err="1"/>
              <a:t>Daemen</a:t>
            </a:r>
            <a:r>
              <a:rPr lang="en-US" altLang="zh-TW" sz="1200" dirty="0"/>
              <a:t> </a:t>
            </a:r>
            <a:r>
              <a:rPr lang="zh-TW" altLang="en-US" sz="1200" dirty="0"/>
              <a:t>與 </a:t>
            </a:r>
            <a:r>
              <a:rPr lang="en-US" altLang="zh-TW" sz="1200" dirty="0"/>
              <a:t>Vincent </a:t>
            </a:r>
            <a:r>
              <a:rPr lang="en-US" altLang="zh-TW" sz="1200" dirty="0" err="1"/>
              <a:t>Rijmen</a:t>
            </a:r>
            <a:r>
              <a:rPr lang="en-US" altLang="zh-TW" sz="1200" dirty="0"/>
              <a:t> </a:t>
            </a:r>
            <a:r>
              <a:rPr lang="zh-TW" altLang="en-US" sz="1200" dirty="0"/>
              <a:t>設計的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區塊加密</a:t>
            </a:r>
            <a:r>
              <a:rPr lang="zh-TW" altLang="en-US" sz="1200" dirty="0"/>
              <a:t>演算法，在 </a:t>
            </a:r>
            <a:r>
              <a:rPr lang="en-US" altLang="zh-TW" sz="1200" dirty="0"/>
              <a:t>2000 </a:t>
            </a:r>
            <a:r>
              <a:rPr lang="zh-TW" altLang="en-US" sz="1200" dirty="0"/>
              <a:t>年獲選成為新一代加密標準 </a:t>
            </a:r>
            <a:r>
              <a:rPr lang="en-US" altLang="zh-TW" sz="1200" dirty="0"/>
              <a:t>AES 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r>
              <a:rPr lang="en-US" altLang="zh-TW" sz="1200" dirty="0"/>
              <a:t>AES </a:t>
            </a:r>
            <a:r>
              <a:rPr lang="zh-TW" altLang="en-US" sz="1200" dirty="0"/>
              <a:t>是世界上 廣泛運用的對稱式密碼演算法， 而且未來任何密碼軟體應該都會支援 </a:t>
            </a:r>
            <a:r>
              <a:rPr lang="en-US" altLang="zh-TW" sz="1200" dirty="0"/>
              <a:t>AES </a:t>
            </a:r>
            <a:r>
              <a:rPr lang="zh-TW" altLang="en-US" sz="1200" dirty="0"/>
              <a:t>。</a:t>
            </a:r>
          </a:p>
          <a:p>
            <a:endParaRPr lang="zh-TW" altLang="en-US" sz="1200" dirty="0"/>
          </a:p>
          <a:p>
            <a:r>
              <a:rPr lang="en-US" altLang="zh-TW" sz="1200" dirty="0" err="1"/>
              <a:t>Rijndael</a:t>
            </a:r>
            <a:r>
              <a:rPr lang="en-US" altLang="zh-TW" sz="1200" dirty="0"/>
              <a:t> </a:t>
            </a:r>
            <a:r>
              <a:rPr lang="zh-TW" altLang="en-US" sz="1200" dirty="0"/>
              <a:t>的區塊長度是 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 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zh-TW" altLang="en-US" sz="1200" dirty="0"/>
              <a:t>，金鑰長度是以 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zh-TW" altLang="en-US" sz="1200" dirty="0"/>
              <a:t>為單位， 可以選擇 </a:t>
            </a:r>
            <a:r>
              <a:rPr lang="en-US" altLang="zh-TW" sz="1200" dirty="0"/>
              <a:t>128 </a:t>
            </a:r>
            <a:r>
              <a:rPr lang="zh-TW" altLang="en-US" sz="1200" dirty="0"/>
              <a:t>位元到 </a:t>
            </a:r>
            <a:r>
              <a:rPr lang="en-US" altLang="zh-TW" sz="1200" dirty="0"/>
              <a:t>256 </a:t>
            </a:r>
            <a:r>
              <a:rPr lang="zh-TW" altLang="en-US" sz="1200" dirty="0"/>
              <a:t>位元 </a:t>
            </a:r>
            <a:r>
              <a:rPr lang="en-US" altLang="zh-TW" sz="1200" dirty="0"/>
              <a:t>[</a:t>
            </a:r>
            <a:r>
              <a:rPr lang="zh-TW" altLang="en-US" sz="1200" dirty="0"/>
              <a:t>但是在 </a:t>
            </a:r>
            <a:r>
              <a:rPr lang="en-US" altLang="zh-TW" sz="1200" dirty="0"/>
              <a:t>AES </a:t>
            </a:r>
            <a:r>
              <a:rPr lang="zh-TW" altLang="en-US" sz="1200" dirty="0"/>
              <a:t>的規格中，金鑰長度只有 </a:t>
            </a:r>
            <a:r>
              <a:rPr lang="en-US" altLang="zh-TW" sz="1200" dirty="0"/>
              <a:t>128 </a:t>
            </a:r>
            <a:r>
              <a:rPr lang="zh-TW" altLang="en-US" sz="1200" dirty="0"/>
              <a:t>、</a:t>
            </a:r>
            <a:r>
              <a:rPr lang="en-US" altLang="zh-TW" sz="1200" dirty="0"/>
              <a:t>192 </a:t>
            </a:r>
            <a:r>
              <a:rPr lang="zh-TW" altLang="en-US" sz="1200" dirty="0"/>
              <a:t>、</a:t>
            </a:r>
            <a:r>
              <a:rPr lang="en-US" altLang="zh-TW" sz="1200" dirty="0"/>
              <a:t>256 </a:t>
            </a:r>
            <a:r>
              <a:rPr lang="zh-TW" altLang="en-US" sz="1200" dirty="0"/>
              <a:t>位元等 </a:t>
            </a:r>
            <a:r>
              <a:rPr lang="en-US" altLang="zh-TW" sz="1200" dirty="0"/>
              <a:t>3 </a:t>
            </a:r>
            <a:r>
              <a:rPr lang="zh-TW" altLang="en-US" sz="1200" dirty="0"/>
              <a:t>種 </a:t>
            </a:r>
            <a:r>
              <a:rPr lang="en-US" altLang="zh-TW" sz="1200" dirty="0"/>
              <a:t>]</a:t>
            </a:r>
            <a:r>
              <a:rPr lang="zh-TW" altLang="en-US" sz="1200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257094" y="4735379"/>
            <a:ext cx="3426974" cy="1408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 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 樣，由多 個 回 合 所 構 成。</a:t>
            </a:r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 回 合 會 持 續 執 行 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SubBytes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ShiftRows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MixColumns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AddRoundKey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 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種 處 理 步 驟。</a:t>
            </a:r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Feistel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網路的基本架構， 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使用的卻是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SPN</a:t>
            </a:r>
            <a:r>
              <a:rPr lang="zh-TW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架構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985879"/>
          </a:xfrm>
          <a:solidFill>
            <a:schemeClr val="accent5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https://zh.wikipedia.org/wiki</a:t>
            </a:r>
            <a:r>
              <a:rPr lang="en-US" altLang="zh-TW" sz="2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進階加密標準</a:t>
            </a:r>
          </a:p>
        </p:txBody>
      </p:sp>
    </p:spTree>
    <p:extLst>
      <p:ext uri="{BB962C8B-B14F-4D97-AF65-F5344CB8AC3E}">
        <p14:creationId xmlns:p14="http://schemas.microsoft.com/office/powerpoint/2010/main" val="311665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DES/3DES</a:t>
            </a:r>
            <a:r>
              <a:rPr lang="zh-TW" altLang="en-US" sz="3600" dirty="0" smtClean="0"/>
              <a:t>加</a:t>
            </a:r>
            <a:r>
              <a:rPr lang="zh-TW" altLang="en-US" sz="3600" dirty="0"/>
              <a:t>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4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034042"/>
          <a:ext cx="78867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144"/>
                <a:gridCol w="6513556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列出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提供的對稱式加解密演算法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err="1" smtClean="0"/>
                        <a:t>openssl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100" dirty="0" err="1" smtClean="0"/>
                        <a:t>enc</a:t>
                      </a:r>
                      <a:r>
                        <a:rPr lang="en-US" altLang="zh-TW" sz="1100" dirty="0" smtClean="0"/>
                        <a:t> –h</a:t>
                      </a:r>
                    </a:p>
                    <a:p>
                      <a:r>
                        <a:rPr lang="zh-TW" altLang="en-US" sz="1100" dirty="0" smtClean="0"/>
                        <a:t>注意輸出顯示中的</a:t>
                      </a:r>
                      <a:r>
                        <a:rPr lang="en-US" altLang="zh-TW" sz="1100" dirty="0" smtClean="0"/>
                        <a:t>Cipher Types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13030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DES </a:t>
                      </a:r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 </a:t>
                      </a:r>
                      <a:r>
                        <a:rPr lang="en-US" altLang="zh-TW" sz="1800" dirty="0" smtClean="0"/>
                        <a:t>-in file -out </a:t>
                      </a:r>
                      <a:r>
                        <a:rPr lang="en-US" altLang="zh-TW" sz="1800" dirty="0" err="1" smtClean="0"/>
                        <a:t>file.des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100" dirty="0" smtClean="0"/>
                        <a:t>執行後，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會提示使用者由鍵盤上輸入加密之密碼，如下</a:t>
                      </a:r>
                      <a:r>
                        <a:rPr lang="en-US" altLang="zh-TW" sz="1100" dirty="0" smtClean="0"/>
                        <a:t>:</a:t>
                      </a:r>
                    </a:p>
                    <a:p>
                      <a:r>
                        <a:rPr lang="en-US" altLang="zh-TW" sz="1100" dirty="0" smtClean="0"/>
                        <a:t>    enter des-</a:t>
                      </a:r>
                      <a:r>
                        <a:rPr lang="en-US" altLang="zh-TW" sz="1100" dirty="0" err="1" smtClean="0"/>
                        <a:t>cbc</a:t>
                      </a:r>
                      <a:r>
                        <a:rPr lang="en-US" altLang="zh-TW" sz="1100" dirty="0" smtClean="0"/>
                        <a:t> encryption password:</a:t>
                      </a:r>
                    </a:p>
                    <a:p>
                      <a:r>
                        <a:rPr lang="zh-TW" altLang="en-US" sz="1100" dirty="0" smtClean="0"/>
                        <a:t>需要注意的是，為了安全性，此時不管鍵盤輸入什麼，畫面上都不會出現任何字元，否則若旁人經過時，可能會故意或不經意的記下你的密碼。直到輸入完成後，按下鍵盤上的 </a:t>
                      </a:r>
                      <a:r>
                        <a:rPr lang="en-US" altLang="zh-TW" sz="1100" dirty="0" smtClean="0"/>
                        <a:t>"Enter" </a:t>
                      </a:r>
                      <a:r>
                        <a:rPr lang="zh-TW" altLang="en-US" sz="1100" dirty="0" smtClean="0"/>
                        <a:t>鍵即可。</a:t>
                      </a:r>
                    </a:p>
                    <a:p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會再一次要求使用者輸入一次相同的密碼</a:t>
                      </a:r>
                      <a:endParaRPr lang="en-US" altLang="zh-TW" sz="1100" dirty="0" smtClean="0"/>
                    </a:p>
                    <a:p>
                      <a:r>
                        <a:rPr lang="zh-TW" altLang="en-US" sz="1100" dirty="0" smtClean="0"/>
                        <a:t>加密的檔案將以 </a:t>
                      </a:r>
                      <a:r>
                        <a:rPr lang="en-US" altLang="zh-TW" sz="1100" dirty="0" err="1" smtClean="0"/>
                        <a:t>file.des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zh-TW" altLang="en-US" sz="1100" dirty="0" smtClean="0"/>
                        <a:t>的名稱存在於磁碟中。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DES </a:t>
                      </a: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</a:t>
                      </a:r>
                      <a:r>
                        <a:rPr lang="en-US" altLang="zh-TW" sz="1800" dirty="0" smtClean="0"/>
                        <a:t> -in </a:t>
                      </a:r>
                      <a:r>
                        <a:rPr lang="en-US" altLang="zh-TW" sz="1800" dirty="0" err="1" smtClean="0"/>
                        <a:t>file.des</a:t>
                      </a:r>
                      <a:r>
                        <a:rPr lang="en-US" altLang="zh-TW" sz="1800" dirty="0" smtClean="0"/>
                        <a:t> -out file</a:t>
                      </a:r>
                    </a:p>
                    <a:p>
                      <a:r>
                        <a:rPr lang="zh-TW" altLang="en-US" sz="1100" dirty="0" smtClean="0"/>
                        <a:t>執行後，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會提示使用者由鍵盤上輸入加密之密碼，如下</a:t>
                      </a:r>
                      <a:r>
                        <a:rPr lang="en-US" altLang="zh-TW" sz="1100" dirty="0" smtClean="0"/>
                        <a:t>:</a:t>
                      </a:r>
                    </a:p>
                    <a:p>
                      <a:r>
                        <a:rPr lang="en-US" altLang="zh-TW" sz="1100" dirty="0" smtClean="0"/>
                        <a:t>    enter des-</a:t>
                      </a:r>
                      <a:r>
                        <a:rPr lang="en-US" altLang="zh-TW" sz="1100" dirty="0" err="1" smtClean="0"/>
                        <a:t>cbc</a:t>
                      </a:r>
                      <a:r>
                        <a:rPr lang="en-US" altLang="zh-TW" sz="1100" dirty="0" smtClean="0"/>
                        <a:t> encryption password:</a:t>
                      </a:r>
                    </a:p>
                    <a:p>
                      <a:r>
                        <a:rPr lang="zh-TW" altLang="en-US" sz="1100" dirty="0" smtClean="0"/>
                        <a:t>需要注意的是，為了安全性，此時不管鍵盤輸入什麼，畫面上都不會出現任何字元，否則若旁人經過時，可能會故意或不經意的記下你的密碼。直到輸入完成後，按下鍵盤上的 </a:t>
                      </a:r>
                      <a:r>
                        <a:rPr lang="en-US" altLang="zh-TW" sz="1100" dirty="0" smtClean="0"/>
                        <a:t>"Enter" </a:t>
                      </a:r>
                      <a:r>
                        <a:rPr lang="zh-TW" altLang="en-US" sz="1100" dirty="0" smtClean="0"/>
                        <a:t>鍵即可。</a:t>
                      </a:r>
                    </a:p>
                    <a:p>
                      <a:r>
                        <a:rPr lang="zh-TW" altLang="en-US" sz="1100" dirty="0" smtClean="0"/>
                        <a:t>此時若使用者輸入了正確的密碼，就會成功將 </a:t>
                      </a:r>
                      <a:r>
                        <a:rPr lang="en-US" altLang="zh-TW" sz="1100" dirty="0" err="1" smtClean="0"/>
                        <a:t>file.des</a:t>
                      </a:r>
                      <a:r>
                        <a:rPr lang="en-US" altLang="zh-TW" sz="1100" dirty="0" smtClean="0"/>
                        <a:t> </a:t>
                      </a:r>
                      <a:r>
                        <a:rPr lang="zh-TW" altLang="en-US" sz="1100" dirty="0" smtClean="0"/>
                        <a:t>解密之檔案，以 </a:t>
                      </a:r>
                      <a:r>
                        <a:rPr lang="en-US" altLang="zh-TW" sz="1100" dirty="0" smtClean="0"/>
                        <a:t>file </a:t>
                      </a:r>
                      <a:r>
                        <a:rPr lang="zh-TW" altLang="en-US" sz="1100" dirty="0" smtClean="0"/>
                        <a:t>的檔案名稱存在於磁碟上。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36538"/>
              </p:ext>
            </p:extLst>
          </p:nvPr>
        </p:nvGraphicFramePr>
        <p:xfrm>
          <a:off x="634789" y="4553967"/>
          <a:ext cx="7886700" cy="102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144"/>
                <a:gridCol w="6513556"/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的 </a:t>
                      </a:r>
                      <a:r>
                        <a:rPr lang="en-US" altLang="zh-TW" sz="1100" dirty="0" smtClean="0"/>
                        <a:t>Triple DES </a:t>
                      </a:r>
                      <a:r>
                        <a:rPr lang="zh-TW" altLang="en-US" sz="1100" dirty="0" smtClean="0"/>
                        <a:t>加解密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Triple DES</a:t>
                      </a:r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 </a:t>
                      </a:r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des3 </a:t>
                      </a:r>
                      <a:r>
                        <a:rPr lang="en-US" altLang="zh-TW" sz="1800" dirty="0" smtClean="0"/>
                        <a:t>-in file -out file.des3</a:t>
                      </a:r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Triple DES  </a:t>
                      </a: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des3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-d </a:t>
                      </a:r>
                      <a:r>
                        <a:rPr lang="en-US" altLang="zh-TW" sz="1800" dirty="0" smtClean="0"/>
                        <a:t>-in file.des3 -out file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76031" y="5578857"/>
            <a:ext cx="36867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https://www.openfoundry.org/tech-column/8609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0894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AES</a:t>
            </a:r>
            <a:r>
              <a:rPr lang="zh-TW" altLang="en-US" sz="3600" dirty="0" smtClean="0"/>
              <a:t>加</a:t>
            </a:r>
            <a:r>
              <a:rPr lang="zh-TW" altLang="en-US" sz="3600" dirty="0"/>
              <a:t>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5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84951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OpenSSL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AES </a:t>
            </a:r>
            <a:r>
              <a:rPr lang="zh-TW" altLang="en-US" dirty="0" smtClean="0"/>
              <a:t>加解密演算法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628650" y="2226469"/>
          <a:ext cx="7886700" cy="125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718"/>
                <a:gridCol w="6562982"/>
              </a:tblGrid>
              <a:tr h="278130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dirty="0" smtClean="0"/>
                        <a:t>OpenSSL </a:t>
                      </a:r>
                      <a:r>
                        <a:rPr lang="zh-TW" altLang="en-US" sz="1100" dirty="0" smtClean="0"/>
                        <a:t>的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zh-TW" altLang="en-US" sz="1100" dirty="0" smtClean="0"/>
                        <a:t>加解密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</a:p>
                    <a:p>
                      <a:r>
                        <a:rPr lang="zh-TW" altLang="en-US" sz="1100" dirty="0" smtClean="0"/>
                        <a:t>加密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en-US" altLang="zh-TW" sz="1800" dirty="0" smtClean="0"/>
                        <a:t> -in file -out </a:t>
                      </a:r>
                      <a:r>
                        <a:rPr lang="en-US" altLang="zh-TW" sz="1800" dirty="0" err="1" smtClean="0"/>
                        <a:t>file.aes</a:t>
                      </a:r>
                      <a:endParaRPr lang="en-US" altLang="zh-TW" sz="1800" dirty="0" smtClean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使用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/>
                        <a:t>解密</a:t>
                      </a:r>
                    </a:p>
                    <a:p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aes-256-cbc</a:t>
                      </a:r>
                      <a:r>
                        <a:rPr lang="en-US" altLang="zh-TW" sz="1800" dirty="0" smtClean="0">
                          <a:solidFill>
                            <a:srgbClr val="7030A0"/>
                          </a:solidFill>
                        </a:rPr>
                        <a:t> -d </a:t>
                      </a:r>
                      <a:r>
                        <a:rPr lang="en-US" altLang="zh-TW" sz="1800" dirty="0" smtClean="0"/>
                        <a:t>-in </a:t>
                      </a:r>
                      <a:r>
                        <a:rPr lang="en-US" altLang="zh-TW" sz="1800" dirty="0" err="1" smtClean="0"/>
                        <a:t>file.aes</a:t>
                      </a:r>
                      <a:r>
                        <a:rPr lang="en-US" altLang="zh-TW" sz="1800" dirty="0" smtClean="0"/>
                        <a:t> -out file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28650" y="1832757"/>
            <a:ext cx="1883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範例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:AES-256-CBC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19866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280051"/>
              </p:ext>
            </p:extLst>
          </p:nvPr>
        </p:nvGraphicFramePr>
        <p:xfrm>
          <a:off x="247132" y="1364306"/>
          <a:ext cx="8542639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570"/>
                <a:gridCol w="537106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DES Encryption using OpenSSL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https://www.youtube.com/watch?v=VdE21ku7SMs&amp;t=80s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Secret Key Cryptography - AES using OpenSSL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https://www.youtube.com/watch?v=zqbyTYMAKqI&amp;t=104s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encode decode file using </a:t>
                      </a:r>
                      <a:r>
                        <a:rPr lang="en-US" altLang="zh-TW" sz="1600" dirty="0" err="1" smtClean="0"/>
                        <a:t>openssl</a:t>
                      </a:r>
                      <a:r>
                        <a:rPr lang="en-US" altLang="zh-TW" sz="1600" dirty="0" smtClean="0"/>
                        <a:t> and </a:t>
                      </a:r>
                      <a:r>
                        <a:rPr lang="en-US" altLang="zh-TW" sz="1600" dirty="0" err="1" smtClean="0"/>
                        <a:t>aes</a:t>
                      </a:r>
                      <a:r>
                        <a:rPr lang="en-US" altLang="zh-TW" sz="1600" dirty="0" smtClean="0"/>
                        <a:t> 256 </a:t>
                      </a:r>
                      <a:r>
                        <a:rPr lang="en-US" altLang="zh-TW" sz="1600" dirty="0" err="1" smtClean="0"/>
                        <a:t>cbc</a:t>
                      </a:r>
                      <a:r>
                        <a:rPr lang="en-US" altLang="zh-TW" sz="1600" dirty="0" smtClean="0"/>
                        <a:t> algorithm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https://www.youtube.com/watch?v=ovhuiO1U-hE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Python Tutorial: </a:t>
                      </a:r>
                      <a:r>
                        <a:rPr lang="en-US" altLang="zh-TW" sz="1600" dirty="0" err="1" smtClean="0"/>
                        <a:t>PyCrypto</a:t>
                      </a:r>
                      <a:r>
                        <a:rPr lang="en-US" altLang="zh-TW" sz="1600" dirty="0" smtClean="0"/>
                        <a:t> AES Encryption/Decryption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https://www.youtube.com/watch?v=lsflaKpeB7Q&amp;t=37s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46469"/>
              </p:ext>
            </p:extLst>
          </p:nvPr>
        </p:nvGraphicFramePr>
        <p:xfrm>
          <a:off x="300680" y="4198121"/>
          <a:ext cx="8542639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570"/>
                <a:gridCol w="5371069"/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 smtClean="0"/>
                        <a:t>aes</a:t>
                      </a:r>
                      <a:r>
                        <a:rPr lang="en-US" altLang="zh-TW" sz="1600" dirty="0" smtClean="0"/>
                        <a:t> tutorial, cryptography Advanced Encryption Standard AES </a:t>
                      </a:r>
                      <a:r>
                        <a:rPr lang="en-US" altLang="zh-TW" sz="1600" dirty="0" err="1" smtClean="0"/>
                        <a:t>Tutorial,fips</a:t>
                      </a:r>
                      <a:r>
                        <a:rPr lang="en-US" altLang="zh-TW" sz="1600" dirty="0" smtClean="0"/>
                        <a:t> 197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https://www.youtube.com/watch?v=2y_tidbY-Lw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Lecture 8: Advanced Encryption Standard (AES) by Christof </a:t>
                      </a:r>
                      <a:r>
                        <a:rPr lang="en-US" altLang="zh-TW" sz="1600" dirty="0" err="1" smtClean="0"/>
                        <a:t>Paar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https://www.youtube.com/watch?v=NHuibtoL_qk&amp;t=41s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378919"/>
            <a:ext cx="9144000" cy="76944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請多多使用線上學習資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源</a:t>
            </a:r>
            <a:endParaRPr lang="en-US" altLang="zh-TW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243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6600" b="1" dirty="0"/>
              <a:t>非對稱式密碼</a:t>
            </a:r>
            <a:endParaRPr lang="en-US" altLang="zh-TW" sz="6600" b="1" dirty="0"/>
          </a:p>
          <a:p>
            <a:r>
              <a:rPr lang="en-US" altLang="zh-TW" sz="4000" b="1" dirty="0"/>
              <a:t>asymmetric key algorithms </a:t>
            </a:r>
          </a:p>
          <a:p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4000" b="1" dirty="0"/>
              <a:t>-key cryptography</a:t>
            </a:r>
            <a:endParaRPr lang="zh-TW" altLang="en-US" sz="4000" b="1" dirty="0"/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0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08" y="2227603"/>
            <a:ext cx="4283106" cy="2931065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03" y="3336968"/>
            <a:ext cx="3297017" cy="32178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5010" y="1810389"/>
            <a:ext cx="5955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https://en.wikipedia.org/wiki/Public-key_cryptography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11" y="113941"/>
            <a:ext cx="2954709" cy="295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03" y="5206550"/>
            <a:ext cx="3980242" cy="15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 smtClean="0"/>
              <a:t>有許多</a:t>
            </a:r>
            <a:r>
              <a:rPr lang="en-US" altLang="zh-TW" sz="3200" b="1" dirty="0" smtClean="0"/>
              <a:t>..</a:t>
            </a:r>
            <a:r>
              <a:rPr lang="zh-TW" altLang="en-US" sz="3200" b="1" dirty="0" smtClean="0"/>
              <a:t>    非</a:t>
            </a:r>
            <a:r>
              <a:rPr lang="zh-TW" altLang="en-US" sz="3200" b="1" dirty="0"/>
              <a:t>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249382" y="1895380"/>
            <a:ext cx="8372104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Examples of well-regarded asymmetric key techniques for varied purposes include:</a:t>
            </a:r>
          </a:p>
          <a:p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Diffie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–Hellman key exchange protocol</a:t>
            </a:r>
          </a:p>
          <a:p>
            <a:r>
              <a:rPr lang="en-US" altLang="zh-TW" dirty="0"/>
              <a:t>DSS (Digital Signature Standard), which incorporates the Digital Signature Algorithm</a:t>
            </a:r>
          </a:p>
          <a:p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ElGamal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Various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elliptic curve techniques</a:t>
            </a:r>
          </a:p>
          <a:p>
            <a:r>
              <a:rPr lang="en-US" altLang="zh-TW" dirty="0"/>
              <a:t>Various password-authenticated key agreement techniques</a:t>
            </a:r>
          </a:p>
          <a:p>
            <a:r>
              <a:rPr lang="en-US" altLang="zh-TW" dirty="0" err="1"/>
              <a:t>Paillier</a:t>
            </a:r>
            <a:r>
              <a:rPr lang="en-US" altLang="zh-TW" dirty="0"/>
              <a:t> cryptosystem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encryption algorithm (PKCS#1)</a:t>
            </a:r>
          </a:p>
          <a:p>
            <a:r>
              <a:rPr lang="en-US" altLang="zh-TW" dirty="0"/>
              <a:t>Cramer–</a:t>
            </a:r>
            <a:r>
              <a:rPr lang="en-US" altLang="zh-TW" dirty="0" err="1"/>
              <a:t>Shoup</a:t>
            </a:r>
            <a:r>
              <a:rPr lang="en-US" altLang="zh-TW" dirty="0"/>
              <a:t> cryptosystem</a:t>
            </a:r>
          </a:p>
          <a:p>
            <a:r>
              <a:rPr lang="en-US" altLang="zh-TW" dirty="0"/>
              <a:t>YAK authenticated key agreement protocol</a:t>
            </a:r>
          </a:p>
          <a:p>
            <a:endParaRPr lang="en-US" altLang="zh-TW" dirty="0"/>
          </a:p>
          <a:p>
            <a:r>
              <a:rPr lang="en-US" altLang="zh-TW" dirty="0"/>
              <a:t>Examples of asymmetric key algorithms not widely adopted include: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NTRUEncrypt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cryptosystem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McEliece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cryptosystem</a:t>
            </a:r>
          </a:p>
          <a:p>
            <a:endParaRPr lang="en-US" altLang="zh-TW" dirty="0"/>
          </a:p>
          <a:p>
            <a:r>
              <a:rPr lang="en-US" altLang="zh-TW" dirty="0"/>
              <a:t>Examples of notable – yet insecure – asymmetric key algorithms include:</a:t>
            </a: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Merkle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–Hellman knapsack cryptosystem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94705" y="709829"/>
            <a:ext cx="378229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https://en.wikipedia.org/wiki/Public-key_cryptography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4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635" y="365126"/>
            <a:ext cx="5385489" cy="63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4757"/>
            <a:ext cx="9144000" cy="1285101"/>
          </a:xfrm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</a:t>
            </a:r>
            <a:r>
              <a:rPr lang="en-US" altLang="zh-TW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Cipher@openssl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本課程將主要以</a:t>
            </a:r>
            <a:r>
              <a:rPr lang="en-US" altLang="zh-TW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來示範現代密碼的加解密</a:t>
            </a:r>
            <a:r>
              <a:rPr lang="en-US" altLang="zh-TW" sz="3600" dirty="0" smtClean="0">
                <a:solidFill>
                  <a:schemeClr val="bg1"/>
                </a:solidFill>
              </a:rPr>
              <a:t>OpenSSL</a:t>
            </a:r>
            <a:r>
              <a:rPr lang="en-US" altLang="zh-TW" sz="2100" dirty="0" smtClean="0">
                <a:solidFill>
                  <a:schemeClr val="bg1"/>
                </a:solidFill>
              </a:rPr>
              <a:t>https</a:t>
            </a:r>
            <a:r>
              <a:rPr lang="en-US" altLang="zh-TW" sz="2100" dirty="0">
                <a:solidFill>
                  <a:schemeClr val="bg1"/>
                </a:solidFill>
              </a:rPr>
              <a:t>://zh.wikipedia.org/wiki/OpenSSL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05" y="1562087"/>
            <a:ext cx="8955895" cy="4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206" t="23516" r="45699" b="5686"/>
          <a:stretch/>
        </p:blipFill>
        <p:spPr>
          <a:xfrm>
            <a:off x="375172" y="1676011"/>
            <a:ext cx="4196828" cy="4736667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0" y="1316574"/>
            <a:ext cx="4406488" cy="54944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加密演算法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维基百科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  <p:pic>
        <p:nvPicPr>
          <p:cNvPr id="2050" name="Picture 2" descr="https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49" y="1866015"/>
            <a:ext cx="4323269" cy="43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54691" t="23516" r="2513" b="5686"/>
          <a:stretch/>
        </p:blipFill>
        <p:spPr>
          <a:xfrm>
            <a:off x="617519" y="1712812"/>
            <a:ext cx="3956185" cy="491362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8817" y="1316574"/>
            <a:ext cx="4240233" cy="54944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加密演算法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维基百科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853324" y="2203667"/>
            <a:ext cx="4003054" cy="4275956"/>
            <a:chOff x="4853324" y="2203667"/>
            <a:chExt cx="4003054" cy="427595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324" y="2203667"/>
              <a:ext cx="4003054" cy="390698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776672" y="2306183"/>
              <a:ext cx="7777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zh-TW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e,n</a:t>
              </a:r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757137" y="6017958"/>
              <a:ext cx="7873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en-US" altLang="zh-TW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d,n</a:t>
              </a:r>
              <a:r>
                <a:rPr lang="en-US" altLang="zh-TW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696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非對稱式密碼</a:t>
            </a:r>
            <a:endParaRPr lang="en-US" altLang="zh-TW" sz="3200" b="1" dirty="0"/>
          </a:p>
          <a:p>
            <a:r>
              <a:rPr lang="en-US" altLang="zh-TW" sz="3200" b="1" dirty="0"/>
              <a:t>asymmetric key algorithms 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sz="3200" b="1" dirty="0"/>
              <a:t>-key cryptography</a:t>
            </a:r>
            <a:endParaRPr lang="zh-TW" altLang="en-US" sz="3200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7206" t="23516" r="45699" b="5686"/>
          <a:stretch/>
        </p:blipFill>
        <p:spPr>
          <a:xfrm>
            <a:off x="5104889" y="179117"/>
            <a:ext cx="3682043" cy="415566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55554" t="23516" r="2513" b="45896"/>
          <a:stretch/>
        </p:blipFill>
        <p:spPr>
          <a:xfrm>
            <a:off x="5178011" y="4374790"/>
            <a:ext cx="3535797" cy="193637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2667" y="1591294"/>
            <a:ext cx="4386834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generation(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pair)</a:t>
            </a:r>
          </a:p>
          <a:p>
            <a:r>
              <a:rPr lang="en-US" altLang="zh-TW" dirty="0"/>
              <a:t>(1)Select primes p=17, q=11</a:t>
            </a:r>
          </a:p>
          <a:p>
            <a:r>
              <a:rPr lang="en-US" altLang="zh-TW" dirty="0"/>
              <a:t>(2)Compute n=</a:t>
            </a:r>
            <a:r>
              <a:rPr lang="en-US" altLang="zh-TW" dirty="0" err="1"/>
              <a:t>pq</a:t>
            </a:r>
            <a:r>
              <a:rPr lang="en-US" altLang="zh-TW" dirty="0"/>
              <a:t>=187</a:t>
            </a:r>
          </a:p>
          <a:p>
            <a:r>
              <a:rPr lang="en-US" altLang="zh-TW" dirty="0"/>
              <a:t>(3)Compute </a:t>
            </a:r>
            <a:r>
              <a:rPr lang="el-GR" altLang="zh-TW" dirty="0"/>
              <a:t>φ(</a:t>
            </a:r>
            <a:r>
              <a:rPr lang="en-US" altLang="zh-TW" dirty="0"/>
              <a:t>n)=(p-1)(q-1)=160</a:t>
            </a:r>
          </a:p>
          <a:p>
            <a:r>
              <a:rPr lang="en-US" altLang="zh-TW" dirty="0"/>
              <a:t>(4)Select e=7</a:t>
            </a:r>
            <a:r>
              <a:rPr lang="en-US" altLang="zh-TW" dirty="0">
                <a:sym typeface="Wingdings" panose="05000000000000000000" pitchFamily="2" charset="2"/>
              </a:rPr>
              <a:t>GCD(7,160)=1</a:t>
            </a:r>
            <a:endParaRPr lang="en-US" altLang="zh-TW" dirty="0"/>
          </a:p>
          <a:p>
            <a:r>
              <a:rPr lang="en-US" altLang="zh-TW" dirty="0"/>
              <a:t>(5)Compute d: d=23 </a:t>
            </a:r>
            <a:r>
              <a:rPr lang="en-US" altLang="zh-TW" dirty="0">
                <a:sym typeface="Wingdings" panose="05000000000000000000" pitchFamily="2" charset="2"/>
              </a:rPr>
              <a:t>7*23 mod 160=1</a:t>
            </a:r>
            <a:endParaRPr lang="en-US" altLang="zh-TW" dirty="0"/>
          </a:p>
          <a:p>
            <a:r>
              <a:rPr lang="en-US" altLang="zh-TW" dirty="0"/>
              <a:t>(use the extended Euclid’s algorithm)</a:t>
            </a:r>
          </a:p>
          <a:p>
            <a:endParaRPr lang="en-US" altLang="zh-TW" dirty="0"/>
          </a:p>
          <a:p>
            <a:r>
              <a:rPr lang="zh-TW" altLang="en-US" dirty="0"/>
              <a:t>公鑰</a:t>
            </a:r>
            <a:r>
              <a:rPr lang="en-US" altLang="zh-TW" dirty="0"/>
              <a:t>pub={</a:t>
            </a:r>
            <a:r>
              <a:rPr lang="en-US" altLang="zh-TW" dirty="0" err="1"/>
              <a:t>e,n</a:t>
            </a:r>
            <a:r>
              <a:rPr lang="en-US" altLang="zh-TW" dirty="0"/>
              <a:t>}={7,187}</a:t>
            </a:r>
          </a:p>
          <a:p>
            <a:r>
              <a:rPr lang="zh-TW" altLang="en-US" dirty="0"/>
              <a:t>私鑰</a:t>
            </a:r>
            <a:r>
              <a:rPr lang="en-US" altLang="zh-TW" dirty="0" err="1"/>
              <a:t>pri</a:t>
            </a:r>
            <a:r>
              <a:rPr lang="en-US" altLang="zh-TW" dirty="0"/>
              <a:t>={</a:t>
            </a:r>
            <a:r>
              <a:rPr lang="en-US" altLang="zh-TW" dirty="0" err="1"/>
              <a:t>d,n</a:t>
            </a:r>
            <a:r>
              <a:rPr lang="en-US" altLang="zh-TW" dirty="0"/>
              <a:t>}={23,187}</a:t>
            </a:r>
          </a:p>
          <a:p>
            <a:r>
              <a:rPr lang="en-US" altLang="zh-TW" dirty="0"/>
              <a:t>==================================</a:t>
            </a:r>
          </a:p>
          <a:p>
            <a:r>
              <a:rPr lang="zh-TW" altLang="en-US" dirty="0"/>
              <a:t>明文</a:t>
            </a:r>
            <a:r>
              <a:rPr lang="en-US" altLang="zh-TW" dirty="0"/>
              <a:t>M=88</a:t>
            </a:r>
          </a:p>
          <a:p>
            <a:r>
              <a:rPr lang="zh-TW" altLang="en-US" dirty="0"/>
              <a:t>加密</a:t>
            </a:r>
            <a:r>
              <a:rPr lang="en-US" altLang="zh-TW" dirty="0"/>
              <a:t>(Encrypt): 88^7mod 187</a:t>
            </a:r>
          </a:p>
          <a:p>
            <a:r>
              <a:rPr lang="en-US" altLang="zh-TW" dirty="0"/>
              <a:t>88^7mod 187 =  11(</a:t>
            </a:r>
            <a:r>
              <a:rPr lang="zh-TW" altLang="en-US" dirty="0"/>
              <a:t>密文</a:t>
            </a:r>
            <a:r>
              <a:rPr lang="en-US" altLang="zh-TW" dirty="0"/>
              <a:t>C)</a:t>
            </a:r>
          </a:p>
          <a:p>
            <a:r>
              <a:rPr lang="en-US" altLang="zh-TW" dirty="0"/>
              <a:t>==================================</a:t>
            </a:r>
          </a:p>
          <a:p>
            <a:r>
              <a:rPr lang="zh-TW" altLang="en-US" dirty="0"/>
              <a:t>解密</a:t>
            </a:r>
            <a:r>
              <a:rPr lang="en-US" altLang="zh-TW" dirty="0"/>
              <a:t>Decrypt C=11: 11^23mod 187</a:t>
            </a:r>
          </a:p>
          <a:p>
            <a:r>
              <a:rPr lang="en-US" altLang="zh-TW" dirty="0"/>
              <a:t>M=11^23 mod 187=88</a:t>
            </a:r>
          </a:p>
        </p:txBody>
      </p:sp>
      <p:sp>
        <p:nvSpPr>
          <p:cNvPr id="14" name="矩形 13"/>
          <p:cNvSpPr/>
          <p:nvPr/>
        </p:nvSpPr>
        <p:spPr>
          <a:xfrm>
            <a:off x="232667" y="6432616"/>
            <a:ext cx="671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https://www.slideshare.net/shafaan/public-key-cryptography-and-rsa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89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764" y="1929006"/>
            <a:ext cx="8265968" cy="126545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  <a:endParaRPr lang="zh-TW" altLang="en-US" sz="2000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不同的非對稱式</a:t>
            </a:r>
            <a:r>
              <a:rPr lang="zh-TW" altLang="en-US" sz="3200" b="1" dirty="0" smtClean="0"/>
              <a:t>密碼各有其安全性基礎</a:t>
            </a:r>
            <a:r>
              <a:rPr lang="en-US" altLang="zh-TW" sz="3200" b="1" dirty="0" smtClean="0"/>
              <a:t>…….</a:t>
            </a:r>
          </a:p>
          <a:p>
            <a:r>
              <a:rPr lang="en-US" altLang="zh-TW" sz="3200" b="1" dirty="0" smtClean="0"/>
              <a:t>RSA</a:t>
            </a:r>
            <a:r>
              <a:rPr lang="zh-TW" altLang="en-US" sz="3200" b="1" dirty="0" smtClean="0"/>
              <a:t>非</a:t>
            </a:r>
            <a:r>
              <a:rPr lang="zh-TW" altLang="en-US" sz="3200" b="1" dirty="0"/>
              <a:t>對稱式密碼的安全</a:t>
            </a:r>
            <a:r>
              <a:rPr lang="en-US" altLang="zh-TW" sz="3200" b="1" dirty="0"/>
              <a:t>::</a:t>
            </a:r>
            <a:r>
              <a:rPr lang="zh-TW" altLang="en-US" sz="3200" b="1" dirty="0"/>
              <a:t>質因數分解</a:t>
            </a:r>
            <a:r>
              <a:rPr lang="en-US" altLang="zh-TW" sz="3200" b="1" dirty="0"/>
              <a:t>[</a:t>
            </a:r>
            <a:r>
              <a:rPr lang="en-US" altLang="zh-TW" sz="3200" b="1" dirty="0">
                <a:solidFill>
                  <a:srgbClr val="FFFF00"/>
                </a:solidFill>
              </a:rPr>
              <a:t>15=5*3</a:t>
            </a:r>
            <a:r>
              <a:rPr lang="en-US" altLang="zh-TW" sz="3200" b="1" dirty="0" smtClean="0"/>
              <a:t>]</a:t>
            </a:r>
            <a:endParaRPr lang="en-US" altLang="zh-TW" sz="3200" b="1" dirty="0"/>
          </a:p>
        </p:txBody>
      </p:sp>
      <p:sp>
        <p:nvSpPr>
          <p:cNvPr id="5" name="矩形 4"/>
          <p:cNvSpPr/>
          <p:nvPr/>
        </p:nvSpPr>
        <p:spPr>
          <a:xfrm>
            <a:off x="540328" y="6064794"/>
            <a:ext cx="76061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http://www.ruanyifeng.com/blog/2013/07/rsa_algorithm_part_two.html</a:t>
            </a:r>
            <a:endParaRPr lang="zh-TW" altLang="en-US" dirty="0"/>
          </a:p>
        </p:txBody>
      </p:sp>
      <p:sp>
        <p:nvSpPr>
          <p:cNvPr id="6" name="等於 5"/>
          <p:cNvSpPr/>
          <p:nvPr/>
        </p:nvSpPr>
        <p:spPr>
          <a:xfrm>
            <a:off x="170958" y="3216624"/>
            <a:ext cx="1246909" cy="8431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236764" y="4142483"/>
            <a:ext cx="3926032" cy="1475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33478071698956898786044169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84821269081770479498371376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85689124313889828837938780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02287614711652531743087737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　</a:t>
            </a:r>
            <a:r>
              <a:rPr lang="en-US" altLang="zh-TW" sz="2000" dirty="0"/>
              <a:t>814467999489</a:t>
            </a:r>
            <a:endParaRPr lang="zh-TW" altLang="en-US" sz="2000" dirty="0"/>
          </a:p>
        </p:txBody>
      </p:sp>
      <p:sp>
        <p:nvSpPr>
          <p:cNvPr id="8" name="乘號 7"/>
          <p:cNvSpPr/>
          <p:nvPr/>
        </p:nvSpPr>
        <p:spPr>
          <a:xfrm>
            <a:off x="4150426" y="4268603"/>
            <a:ext cx="843148" cy="122347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86944" y="4142483"/>
            <a:ext cx="4020292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36746043666799590428244633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79962795263227915816434308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76426760322838157396665112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79233373417143396810270092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　　</a:t>
            </a:r>
            <a:r>
              <a:rPr lang="en-US" altLang="zh-TW" dirty="0"/>
              <a:t>798736308917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5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/>
              <a:t>RSA</a:t>
            </a:r>
            <a:r>
              <a:rPr lang="zh-TW" altLang="en-US" sz="3600" dirty="0"/>
              <a:t>加解密</a:t>
            </a:r>
            <a:r>
              <a:rPr lang="en-US" altLang="zh-TW" sz="4950" dirty="0"/>
              <a:t>using </a:t>
            </a:r>
            <a:r>
              <a:rPr lang="en-US" altLang="zh-TW" sz="49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49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1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696760"/>
              </p:ext>
            </p:extLst>
          </p:nvPr>
        </p:nvGraphicFramePr>
        <p:xfrm>
          <a:off x="208520" y="960914"/>
          <a:ext cx="8675988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6"/>
                <a:gridCol w="7420232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產生私鑰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genrsa</a:t>
                      </a:r>
                      <a:r>
                        <a:rPr lang="en-US" altLang="zh-TW" sz="1800" dirty="0" smtClean="0"/>
                        <a:t> -out </a:t>
                      </a:r>
                      <a:r>
                        <a:rPr lang="en-US" altLang="zh-TW" sz="1800" dirty="0" err="1" smtClean="0"/>
                        <a:t>private.pem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預設會產生長度為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512 bit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的私鑰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以指令參數來產生私鑰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 err="1" smtClean="0"/>
                        <a:t>openssl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dirty="0" err="1" smtClean="0"/>
                        <a:t>genrsa</a:t>
                      </a:r>
                      <a:r>
                        <a:rPr lang="en-US" altLang="zh-TW" sz="2100" dirty="0" smtClean="0"/>
                        <a:t> -out </a:t>
                      </a:r>
                      <a:r>
                        <a:rPr lang="en-US" altLang="zh-TW" sz="2100" dirty="0" err="1" smtClean="0"/>
                        <a:t>private.pem</a:t>
                      </a:r>
                      <a:r>
                        <a:rPr lang="en-US" altLang="zh-TW" sz="2100" dirty="0" smtClean="0"/>
                        <a:t> </a:t>
                      </a:r>
                      <a:r>
                        <a:rPr lang="en-US" altLang="zh-TW" sz="21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產生 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1024 bit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長度的私鑰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愈長的私鑰被破解的機率愈低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但使用加密與解密的時間也會愈長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98298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 </a:t>
                      </a:r>
                      <a:r>
                        <a:rPr lang="en-US" altLang="zh-TW" sz="1400" b="1" dirty="0" smtClean="0"/>
                        <a:t>RSA </a:t>
                      </a:r>
                      <a:r>
                        <a:rPr lang="zh-TW" altLang="en-US" sz="1400" b="1" dirty="0" smtClean="0"/>
                        <a:t>私鑰產生相對應的公鑰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-in </a:t>
                      </a:r>
                      <a:r>
                        <a:rPr lang="en-US" altLang="zh-TW" sz="1800" b="1" dirty="0" err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private.pem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dirty="0" smtClean="0"/>
                        <a:t>-out </a:t>
                      </a:r>
                      <a:r>
                        <a:rPr lang="en-US" altLang="zh-TW" sz="1800" dirty="0" err="1" smtClean="0"/>
                        <a:t>public.pem</a:t>
                      </a:r>
                      <a:r>
                        <a:rPr lang="en-US" altLang="zh-TW" sz="1800" dirty="0" smtClean="0"/>
                        <a:t> -</a:t>
                      </a:r>
                      <a:r>
                        <a:rPr lang="en-US" altLang="zh-TW" sz="1800" dirty="0" err="1" smtClean="0"/>
                        <a:t>outform</a:t>
                      </a:r>
                      <a:r>
                        <a:rPr lang="en-US" altLang="zh-TW" sz="1800" dirty="0" smtClean="0"/>
                        <a:t> PEM –</a:t>
                      </a:r>
                      <a:r>
                        <a:rPr lang="en-US" altLang="zh-TW" sz="1800" dirty="0" err="1" smtClean="0"/>
                        <a:t>pubout</a:t>
                      </a:r>
                      <a:endParaRPr lang="en-US" altLang="zh-TW" sz="1800" dirty="0" smtClean="0"/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-out"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參數指定產生的公鑰檔案名稱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outform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參數指定公鑰的輸出格式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pubout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參數結尾</a:t>
                      </a:r>
                      <a:endParaRPr lang="en-US" altLang="zh-TW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執行後，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OpenSSL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會產生 </a:t>
                      </a:r>
                      <a:r>
                        <a:rPr lang="en-US" altLang="zh-TW" sz="11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public.pem</a:t>
                      </a:r>
                      <a:r>
                        <a:rPr lang="en-US" altLang="zh-TW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的檔案在磁碟中</a:t>
                      </a:r>
                      <a:endParaRPr lang="zh-TW" alt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98298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使用公鑰</a:t>
                      </a:r>
                      <a:endParaRPr lang="en-US" altLang="zh-TW" sz="1400" b="1" dirty="0" smtClean="0"/>
                    </a:p>
                    <a:p>
                      <a:r>
                        <a:rPr lang="zh-TW" altLang="en-US" sz="1400" b="1" dirty="0" smtClean="0"/>
                        <a:t>加密檔案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rsautl</a:t>
                      </a: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-encrypt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inkey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public.pem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800" dirty="0" smtClean="0"/>
                        <a:t>-</a:t>
                      </a:r>
                      <a:r>
                        <a:rPr lang="en-US" altLang="zh-TW" sz="1800" dirty="0" err="1" smtClean="0"/>
                        <a:t>pubin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-in file </a:t>
                      </a:r>
                      <a:r>
                        <a:rPr lang="en-US" altLang="zh-TW" sz="1800" b="1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-out </a:t>
                      </a:r>
                      <a:r>
                        <a:rPr lang="en-US" altLang="zh-TW" sz="1800" b="1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file.rsa</a:t>
                      </a:r>
                      <a:endParaRPr lang="en-US" altLang="zh-TW" sz="1800" b="1" dirty="0" smtClean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inkey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參數指定密鑰檔案，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pubin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參數將公鑰產生於加密檔案中，</a:t>
                      </a:r>
                      <a:endParaRPr lang="en-US" altLang="zh-TW" sz="11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"-in"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參數指定欲加密的檔案，以及 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"-out"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參數指定加密後的檔案名稱</a:t>
                      </a:r>
                      <a:endParaRPr lang="en-US" altLang="zh-TW" sz="11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執行後，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OpenSSL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會產生 </a:t>
                      </a:r>
                      <a:r>
                        <a:rPr lang="en-US" altLang="zh-TW" sz="11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file.rsa</a:t>
                      </a:r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的檔案在磁碟中。</a:t>
                      </a:r>
                    </a:p>
                    <a:p>
                      <a:r>
                        <a:rPr lang="en-US" altLang="zh-TW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RSA </a:t>
                      </a:r>
                      <a:r>
                        <a:rPr lang="zh-TW" altLang="en-US" sz="11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非對稱式加解密演算法因為先天的限制，無法加密過大的檔案</a:t>
                      </a:r>
                      <a:endParaRPr lang="zh-TW" altLang="en-US" sz="11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zh-TW" altLang="en-US" sz="1400" b="1" dirty="0" smtClean="0"/>
                        <a:t>使用 私鑰</a:t>
                      </a:r>
                      <a:endParaRPr lang="en-US" altLang="zh-TW" sz="1400" b="1" dirty="0" smtClean="0"/>
                    </a:p>
                    <a:p>
                      <a:r>
                        <a:rPr lang="zh-TW" altLang="en-US" sz="1400" b="1" dirty="0" smtClean="0"/>
                        <a:t>解密檔案</a:t>
                      </a:r>
                      <a:endParaRPr lang="zh-TW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openssl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rsautl</a:t>
                      </a:r>
                      <a:r>
                        <a:rPr lang="en-US" altLang="zh-TW" sz="1800" dirty="0" smtClean="0"/>
                        <a:t> -decrypt -</a:t>
                      </a:r>
                      <a:r>
                        <a:rPr lang="en-US" altLang="zh-TW" sz="1800" dirty="0" err="1" smtClean="0"/>
                        <a:t>inkey</a:t>
                      </a:r>
                      <a:r>
                        <a:rPr lang="en-US" altLang="zh-TW" sz="1800" dirty="0" smtClean="0"/>
                        <a:t> </a:t>
                      </a:r>
                      <a:r>
                        <a:rPr lang="en-US" altLang="zh-TW" sz="1800" dirty="0" err="1" smtClean="0"/>
                        <a:t>private.pem</a:t>
                      </a:r>
                      <a:r>
                        <a:rPr lang="en-US" altLang="zh-TW" sz="1800" dirty="0" smtClean="0"/>
                        <a:t> -in </a:t>
                      </a:r>
                      <a:r>
                        <a:rPr lang="en-US" altLang="zh-TW" sz="1800" dirty="0" err="1" smtClean="0"/>
                        <a:t>file.rsa</a:t>
                      </a:r>
                      <a:r>
                        <a:rPr lang="en-US" altLang="zh-TW" sz="1800" dirty="0" smtClean="0"/>
                        <a:t> -out file</a:t>
                      </a:r>
                    </a:p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33928" y="5545609"/>
            <a:ext cx="36867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https://www.openfoundry.org/tech-column/8615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06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/>
              <a:t>HASH </a:t>
            </a:r>
          </a:p>
          <a:p>
            <a:r>
              <a:rPr lang="zh-TW" alt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6600" dirty="0"/>
              <a:t>雜湊函數</a:t>
            </a:r>
            <a:endParaRPr lang="en-US" altLang="zh-TW" sz="6600" dirty="0"/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558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2"/>
            <a:ext cx="9144000" cy="1121949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HASH </a:t>
            </a:r>
            <a:r>
              <a:rPr lang="zh-TW" alt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3600" dirty="0"/>
              <a:t>雜湊函數</a:t>
            </a:r>
            <a:endParaRPr lang="en-US" altLang="zh-TW" sz="3600" dirty="0"/>
          </a:p>
          <a:p>
            <a:r>
              <a:rPr lang="zh-TW" altLang="en-US" sz="1600" dirty="0"/>
              <a:t>訊息摘要函數</a:t>
            </a:r>
            <a:r>
              <a:rPr lang="en-US" altLang="zh-TW" sz="1600" dirty="0"/>
              <a:t>message digest function </a:t>
            </a:r>
          </a:p>
          <a:p>
            <a:r>
              <a:rPr lang="zh-TW" altLang="en-US" sz="1600" dirty="0"/>
              <a:t>密碼雜湊函數</a:t>
            </a:r>
            <a:r>
              <a:rPr lang="en-US" altLang="zh-TW" sz="1600" dirty="0"/>
              <a:t>cryptographic hash function </a:t>
            </a:r>
            <a:endParaRPr lang="zh-TW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081647" y="6417415"/>
            <a:ext cx="5872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http://www.unixwiz.net/techtips/iguide-crypto-hashes.html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82" y="1216951"/>
            <a:ext cx="4111888" cy="5002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032" y="1674420"/>
            <a:ext cx="2410691" cy="1009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</a:t>
            </a:r>
          </a:p>
        </p:txBody>
      </p:sp>
      <p:sp>
        <p:nvSpPr>
          <p:cNvPr id="9" name="矩形 8"/>
          <p:cNvSpPr/>
          <p:nvPr/>
        </p:nvSpPr>
        <p:spPr>
          <a:xfrm>
            <a:off x="502031" y="3287485"/>
            <a:ext cx="1270660" cy="1009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b="1" dirty="0">
                <a:solidFill>
                  <a:schemeClr val="tx1"/>
                </a:solidFill>
              </a:rPr>
              <a:t>雜湊函數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941418" y="2683824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941418" y="4391891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4486" y="5063283"/>
            <a:ext cx="2410690" cy="10094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 Value</a:t>
            </a:r>
          </a:p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雜湊值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2265518" y="2985654"/>
            <a:ext cx="17813" cy="20098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1998322" y="2985653"/>
            <a:ext cx="522514" cy="10049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998324" y="2985654"/>
            <a:ext cx="552201" cy="1004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7747" y="3221180"/>
            <a:ext cx="1689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無法從雜湊值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反算出訊息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所以叫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</a:p>
        </p:txBody>
      </p:sp>
      <p:sp>
        <p:nvSpPr>
          <p:cNvPr id="28" name="矩形 27"/>
          <p:cNvSpPr/>
          <p:nvPr/>
        </p:nvSpPr>
        <p:spPr>
          <a:xfrm>
            <a:off x="5987728" y="11977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只有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8975" y="1262997"/>
            <a:ext cx="160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原像</a:t>
            </a:r>
            <a:r>
              <a:rPr lang="en-US" altLang="zh-TW" dirty="0"/>
              <a:t>pre-image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16953" y="6089836"/>
            <a:ext cx="2623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訊息摘要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digest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指紋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finger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21908" y="534903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任意長度的訊息</a:t>
            </a:r>
            <a:r>
              <a:rPr lang="zh-TW" altLang="en-US" dirty="0"/>
              <a:t>計算後得到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固定長度的雜湊值</a:t>
            </a:r>
          </a:p>
        </p:txBody>
      </p:sp>
    </p:spTree>
    <p:extLst>
      <p:ext uri="{BB962C8B-B14F-4D97-AF65-F5344CB8AC3E}">
        <p14:creationId xmlns:p14="http://schemas.microsoft.com/office/powerpoint/2010/main" val="39727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567472"/>
              </p:ext>
            </p:extLst>
          </p:nvPr>
        </p:nvGraphicFramePr>
        <p:xfrm>
          <a:off x="104776" y="1188720"/>
          <a:ext cx="8873299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01"/>
                <a:gridCol w="7952298"/>
              </a:tblGrid>
              <a:tr h="126484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MD4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Rivest</a:t>
                      </a:r>
                      <a:r>
                        <a:rPr lang="en-US" altLang="zh-TW" sz="1400" b="1" dirty="0" smtClean="0"/>
                        <a:t>(1990) | </a:t>
                      </a: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/>
                        <a:t>(RFC 1186 </a:t>
                      </a:r>
                      <a:r>
                        <a:rPr lang="zh-TW" altLang="en-US" sz="1400" b="1" dirty="0" smtClean="0"/>
                        <a:t>，修改版</a:t>
                      </a:r>
                      <a:r>
                        <a:rPr lang="en-US" altLang="zh-TW" sz="1400" b="1" dirty="0" smtClean="0"/>
                        <a:t>RFC 1320)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Dobbeertin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發現了</a:t>
                      </a:r>
                      <a:r>
                        <a:rPr lang="en-US" altLang="zh-TW" sz="1400" b="1" dirty="0" smtClean="0"/>
                        <a:t>MD4 </a:t>
                      </a:r>
                      <a:r>
                        <a:rPr lang="zh-TW" altLang="en-US" sz="1400" b="1" dirty="0" smtClean="0"/>
                        <a:t>雜湊值的碰撞方法，所以並不安全。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MD5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/>
                        <a:t>Rivest</a:t>
                      </a:r>
                      <a:r>
                        <a:rPr lang="en-US" altLang="zh-TW" sz="1400" b="1" dirty="0" smtClean="0"/>
                        <a:t> (1991) |</a:t>
                      </a: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/>
                        <a:t>(RFC</a:t>
                      </a:r>
                      <a:r>
                        <a:rPr lang="zh-TW" altLang="en-US" sz="1400" b="1" dirty="0" smtClean="0"/>
                        <a:t> </a:t>
                      </a:r>
                      <a:r>
                        <a:rPr lang="en-US" altLang="zh-TW" sz="1400" b="1" dirty="0" smtClean="0"/>
                        <a:t>l321)</a:t>
                      </a:r>
                      <a:endParaRPr lang="zh-TW" altLang="en-US" sz="1400" b="1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smtClean="0"/>
                        <a:t>MD5 </a:t>
                      </a:r>
                      <a:r>
                        <a:rPr lang="zh-TW" altLang="en-US" sz="1400" b="1" dirty="0" smtClean="0"/>
                        <a:t>的強碰撞抵抗性已經被破解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SHA-1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1993 </a:t>
                      </a:r>
                      <a:r>
                        <a:rPr lang="zh-TW" altLang="en-US" sz="1400" b="1" dirty="0" smtClean="0"/>
                        <a:t>年美國發表 </a:t>
                      </a:r>
                      <a:r>
                        <a:rPr lang="en-US" altLang="zh-TW" sz="1400" b="1" dirty="0" smtClean="0"/>
                        <a:t>FIPS PUB 180 </a:t>
                      </a:r>
                      <a:r>
                        <a:rPr lang="zh-TW" altLang="en-US" sz="1400" b="1" dirty="0" smtClean="0"/>
                        <a:t>稱為</a:t>
                      </a:r>
                      <a:r>
                        <a:rPr lang="en-US" altLang="zh-TW" sz="1400" b="1" dirty="0" smtClean="0"/>
                        <a:t>SHA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1995 </a:t>
                      </a:r>
                      <a:r>
                        <a:rPr lang="zh-TW" altLang="en-US" sz="1400" b="1" dirty="0" smtClean="0"/>
                        <a:t>年發表的修改版</a:t>
                      </a:r>
                      <a:r>
                        <a:rPr lang="en-US" altLang="zh-TW" sz="1400" b="1" dirty="0" smtClean="0"/>
                        <a:t>FIPS PUB 180-1 </a:t>
                      </a:r>
                      <a:r>
                        <a:rPr lang="zh-TW" altLang="en-US" sz="1400" b="1" dirty="0" smtClean="0"/>
                        <a:t>稱作</a:t>
                      </a:r>
                      <a:r>
                        <a:rPr lang="en-US" altLang="zh-TW" sz="1400" b="1" dirty="0" smtClean="0"/>
                        <a:t>SHA-1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2005 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SHA-I </a:t>
                      </a:r>
                      <a:r>
                        <a:rPr lang="zh-TW" altLang="en-US" sz="1400" b="1" dirty="0" smtClean="0"/>
                        <a:t>的強碰撞抵抗性被破解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SHA-2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u"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en-US" altLang="zh-TW" sz="1400" b="1" dirty="0" smtClean="0"/>
                        <a:t>SHA-256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雜湊值的長度分別是</a:t>
                      </a:r>
                      <a:r>
                        <a:rPr lang="en-US" altLang="zh-TW" sz="1400" b="1" dirty="0" smtClean="0"/>
                        <a:t>256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384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512 </a:t>
                      </a:r>
                      <a:r>
                        <a:rPr lang="zh-TW" altLang="en-US" sz="1400" b="1" dirty="0" smtClean="0"/>
                        <a:t>位元。這些單向雜湊函數統稱為</a:t>
                      </a:r>
                      <a:r>
                        <a:rPr lang="en-US" altLang="zh-TW" sz="1400" b="1" dirty="0" smtClean="0"/>
                        <a:t>SHA-2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訊息的長度有限制</a:t>
                      </a:r>
                      <a:r>
                        <a:rPr lang="en-US" altLang="zh-TW" sz="1400" b="1" dirty="0" smtClean="0"/>
                        <a:t>(SHA-256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264 </a:t>
                      </a:r>
                      <a:r>
                        <a:rPr lang="zh-TW" altLang="en-US" sz="1400" b="1" dirty="0" smtClean="0"/>
                        <a:t>位元， 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與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2128 </a:t>
                      </a:r>
                      <a:r>
                        <a:rPr lang="zh-TW" altLang="en-US" sz="1400" b="1" dirty="0" smtClean="0"/>
                        <a:t>位元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這些</a:t>
                      </a:r>
                      <a:r>
                        <a:rPr lang="en-US" altLang="zh-TW" sz="1400" b="1" dirty="0" smtClean="0"/>
                        <a:t>SHA-2</a:t>
                      </a:r>
                      <a:r>
                        <a:rPr lang="zh-TW" altLang="en-US" sz="1400" b="1" dirty="0" smtClean="0"/>
                        <a:t>單向雜湊函數與</a:t>
                      </a:r>
                      <a:r>
                        <a:rPr lang="en-US" altLang="zh-TW" sz="1400" b="1" dirty="0" smtClean="0"/>
                        <a:t>SHA-1 </a:t>
                      </a:r>
                      <a:r>
                        <a:rPr lang="zh-TW" altLang="en-US" sz="1400" b="1" dirty="0" smtClean="0"/>
                        <a:t>公開為</a:t>
                      </a:r>
                      <a:r>
                        <a:rPr lang="en-US" altLang="zh-TW" sz="1400" b="1" dirty="0" smtClean="0"/>
                        <a:t>FIPS</a:t>
                      </a:r>
                      <a:r>
                        <a:rPr lang="zh-TW" altLang="en-US" sz="1400" b="1" dirty="0" smtClean="0"/>
                        <a:t> </a:t>
                      </a:r>
                      <a:r>
                        <a:rPr lang="en-US" altLang="zh-TW" sz="1400" b="1" dirty="0" smtClean="0"/>
                        <a:t>PUB 180-2(2002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)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European Union PIPE </a:t>
                      </a:r>
                      <a:r>
                        <a:rPr lang="zh-TW" altLang="en-US" sz="1400" b="1" dirty="0" smtClean="0"/>
                        <a:t>計畫設計出的</a:t>
                      </a:r>
                      <a:r>
                        <a:rPr lang="en-US" altLang="zh-TW" sz="1400" b="1" dirty="0" smtClean="0"/>
                        <a:t>RIPEMD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r>
                        <a:rPr lang="zh-TW" altLang="en-US" sz="1400" b="1" dirty="0" smtClean="0"/>
                        <a:t>是</a:t>
                      </a:r>
                      <a:r>
                        <a:rPr lang="en-US" altLang="zh-TW" sz="1400" b="1" dirty="0" smtClean="0"/>
                        <a:t>RIPEMD</a:t>
                      </a:r>
                      <a:r>
                        <a:rPr lang="zh-TW" altLang="en-US" sz="1400" b="1" dirty="0" smtClean="0"/>
                        <a:t>修訂版</a:t>
                      </a:r>
                      <a:r>
                        <a:rPr lang="en-US" altLang="zh-TW" sz="1400" b="1" dirty="0" smtClean="0"/>
                        <a:t>,</a:t>
                      </a:r>
                      <a:r>
                        <a:rPr lang="zh-TW" altLang="en-US" sz="1400" b="1" dirty="0" smtClean="0"/>
                        <a:t>雜湊值長度為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Hans </a:t>
                      </a:r>
                      <a:r>
                        <a:rPr lang="en-US" altLang="zh-TW" sz="1400" b="1" dirty="0" err="1" smtClean="0"/>
                        <a:t>Dobbertin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err="1" smtClean="0"/>
                        <a:t>Antoon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en-US" altLang="zh-TW" sz="1400" b="1" dirty="0" err="1" smtClean="0"/>
                        <a:t>Bosselaers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Bart </a:t>
                      </a:r>
                      <a:r>
                        <a:rPr lang="en-US" altLang="zh-TW" sz="1400" b="1" dirty="0" err="1" smtClean="0"/>
                        <a:t>Preneel</a:t>
                      </a:r>
                      <a:r>
                        <a:rPr lang="en-US" altLang="zh-TW" sz="1400" b="1" dirty="0" smtClean="0"/>
                        <a:t>(1996)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還有</a:t>
                      </a:r>
                      <a:r>
                        <a:rPr lang="en-US" altLang="zh-TW" sz="1400" b="1" dirty="0" smtClean="0"/>
                        <a:t>RIPEMD-128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RIPEMD-320 </a:t>
                      </a:r>
                      <a:r>
                        <a:rPr lang="zh-TW" altLang="en-US" sz="1400" b="1" dirty="0" smtClean="0"/>
                        <a:t>等版本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 MD </a:t>
                      </a:r>
                      <a:r>
                        <a:rPr lang="zh-TW" altLang="en-US" sz="1400" b="1" dirty="0" smtClean="0"/>
                        <a:t>的強碰撞抵抗性在</a:t>
                      </a:r>
                      <a:r>
                        <a:rPr lang="en-US" altLang="zh-TW" sz="1400" b="1" dirty="0" smtClean="0"/>
                        <a:t>2004 </a:t>
                      </a:r>
                      <a:r>
                        <a:rPr lang="zh-TW" altLang="en-US" sz="1400" b="1" dirty="0" smtClean="0"/>
                        <a:t>年被破解，但是</a:t>
                      </a:r>
                      <a:r>
                        <a:rPr lang="en-US" altLang="zh-TW" sz="1400" b="1" dirty="0" smtClean="0"/>
                        <a:t>RIPEMD-160 </a:t>
                      </a:r>
                      <a:r>
                        <a:rPr lang="zh-TW" altLang="en-US" sz="1400" b="1" dirty="0" smtClean="0"/>
                        <a:t>還未被破解</a:t>
                      </a:r>
                      <a:endParaRPr lang="en-US" altLang="zh-TW" sz="1400" b="1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比特幣使用</a:t>
                      </a: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SHA-3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r>
                        <a:rPr lang="en-US" altLang="zh-TW" sz="1400" b="1" dirty="0" smtClean="0"/>
                        <a:t>2007|2012(KECCAK </a:t>
                      </a:r>
                      <a:r>
                        <a:rPr lang="zh-TW" altLang="en-US" sz="1400" b="1" dirty="0" smtClean="0"/>
                        <a:t>演算法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r>
                        <a:rPr lang="en-US" altLang="zh-TW" sz="1400" b="1" dirty="0" smtClean="0"/>
                        <a:t>SHA-3 </a:t>
                      </a:r>
                      <a:r>
                        <a:rPr lang="zh-TW" altLang="en-US" sz="1400" b="1" dirty="0" smtClean="0"/>
                        <a:t>在</a:t>
                      </a:r>
                      <a:r>
                        <a:rPr lang="en-US" altLang="zh-TW" sz="1400" b="1" dirty="0" smtClean="0"/>
                        <a:t>2015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8</a:t>
                      </a:r>
                      <a:r>
                        <a:rPr lang="zh-TW" altLang="en-US" sz="1400" b="1" dirty="0" smtClean="0"/>
                        <a:t>月</a:t>
                      </a:r>
                      <a:r>
                        <a:rPr lang="en-US" altLang="zh-TW" sz="1400" b="1" dirty="0" smtClean="0"/>
                        <a:t>5</a:t>
                      </a:r>
                      <a:r>
                        <a:rPr lang="zh-TW" altLang="en-US" sz="1400" b="1" dirty="0" smtClean="0"/>
                        <a:t>日由 </a:t>
                      </a:r>
                      <a:r>
                        <a:rPr lang="en-US" altLang="zh-TW" sz="1400" b="1" dirty="0" smtClean="0"/>
                        <a:t>NIST </a:t>
                      </a:r>
                      <a:r>
                        <a:rPr lang="zh-TW" altLang="en-US" sz="1400" b="1" dirty="0" smtClean="0"/>
                        <a:t>通過 </a:t>
                      </a:r>
                      <a:r>
                        <a:rPr lang="en-US" altLang="zh-TW" sz="1400" b="1" dirty="0" smtClean="0"/>
                        <a:t>FIPS 202 </a:t>
                      </a:r>
                      <a:r>
                        <a:rPr lang="zh-TW" altLang="en-US" sz="1400" b="1" dirty="0" smtClean="0"/>
                        <a:t>正式發表</a:t>
                      </a:r>
                      <a:endParaRPr lang="zh-TW" alt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圖說文字 3"/>
          <p:cNvSpPr/>
          <p:nvPr/>
        </p:nvSpPr>
        <p:spPr>
          <a:xfrm>
            <a:off x="0" y="2"/>
            <a:ext cx="9144000" cy="1057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/>
              <a:t>著名的</a:t>
            </a:r>
            <a:r>
              <a:rPr lang="en-US" altLang="zh-TW" sz="4800" dirty="0"/>
              <a:t>Hash function</a:t>
            </a:r>
          </a:p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這些演算法及其不同程式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python,c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,ruby,…)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的實作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上大學在學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00095" y="1981200"/>
            <a:ext cx="324479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MD ==Message Digest </a:t>
            </a:r>
            <a:r>
              <a:rPr lang="zh-TW" altLang="en-US" dirty="0"/>
              <a:t>訊息摘要</a:t>
            </a:r>
          </a:p>
        </p:txBody>
      </p:sp>
      <p:sp>
        <p:nvSpPr>
          <p:cNvPr id="7" name="矩形 6"/>
          <p:cNvSpPr/>
          <p:nvPr/>
        </p:nvSpPr>
        <p:spPr>
          <a:xfrm>
            <a:off x="5700093" y="2468523"/>
            <a:ext cx="298851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SHA ==Secure Hash Algorithm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53010" y="6178034"/>
            <a:ext cx="35674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https://zh.wikipedia.org/wiki/SHA-3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10624" y="3466623"/>
            <a:ext cx="35674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https://zh.wikipedia.org/wiki/SHA-2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71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012" y="1208109"/>
            <a:ext cx="4008159" cy="4876425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2"/>
            <a:ext cx="9144000" cy="10191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HASH</a:t>
            </a:r>
          </a:p>
          <a:p>
            <a:endParaRPr lang="en-US" altLang="zh-TW" sz="3600" dirty="0"/>
          </a:p>
        </p:txBody>
      </p:sp>
      <p:sp>
        <p:nvSpPr>
          <p:cNvPr id="6" name="矩形 5"/>
          <p:cNvSpPr/>
          <p:nvPr/>
        </p:nvSpPr>
        <p:spPr>
          <a:xfrm>
            <a:off x="3081647" y="6417415"/>
            <a:ext cx="5872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http://www.unixwiz.net/techtips/iguide-crypto-hashes.html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41" y="1144975"/>
            <a:ext cx="4111888" cy="50026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0170" y="3232460"/>
            <a:ext cx="6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0001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076496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</a:t>
            </a:r>
            <a:r>
              <a:rPr lang="en-US" altLang="zh-TW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Cipher@openssl</a:t>
            </a: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課程將主要以</a:t>
            </a:r>
            <a:r>
              <a:rPr lang="en-US" altLang="zh-TW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來示範現代密碼的加解密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90411"/>
            <a:ext cx="3980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https://www.openssl.org/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01" y="2364259"/>
            <a:ext cx="5657916" cy="4186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348835" y="1746423"/>
            <a:ext cx="4681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https://github.com/openssl/openssl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4857" y="2462419"/>
            <a:ext cx="28237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OpenSSL is a robust, commercial-grade, and full-featured toolkit for the Transport Layer Security (TLS) and Secure Sockets Layer (SSL) protocols.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is also a general-purpose cryptography library.</a:t>
            </a:r>
            <a:endParaRPr lang="zh-TW" altLang="en-US" dirty="0"/>
          </a:p>
        </p:txBody>
      </p:sp>
      <p:pic>
        <p:nvPicPr>
          <p:cNvPr id="1026" name="Picture 2" descr="「openssl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8" y="5296530"/>
            <a:ext cx="2527653" cy="68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3435179" y="4703805"/>
            <a:ext cx="3970638" cy="18466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8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61927" y="1128361"/>
          <a:ext cx="8420099" cy="5540027"/>
        </p:xfrm>
        <a:graphic>
          <a:graphicData uri="http://schemas.openxmlformats.org/drawingml/2006/table">
            <a:tbl>
              <a:tblPr/>
              <a:tblGrid>
                <a:gridCol w="1590675"/>
                <a:gridCol w="6829424"/>
              </a:tblGrid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Common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MD5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SHA-1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1" dirty="0" smtClean="0">
                          <a:effectLst/>
                        </a:rPr>
                        <a:t>SHA-2</a:t>
                      </a:r>
                      <a:r>
                        <a:rPr lang="en-US" sz="1400" b="0" baseline="0" dirty="0" smtClean="0"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SHA-3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BLAKE2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SHA-3 finalists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BLAKE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Grøstl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J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Skein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Keccak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(winner)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10596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Other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ECOH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FSB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GOST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HAS-160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HAVAL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Kupyna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LM hash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MD2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MD4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MD6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MDC-2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N-Hash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RIPEMD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RadioGatún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SWIFFT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Snefru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Streebog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Tiger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VSH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WHIRLPOOL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Key derivation functions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Bcrypt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PBKDF2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scrypt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Argon2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Lyra2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functions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DAA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CBC-MAC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OMAC</a:t>
                      </a:r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Poly1305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Authenticated</a:t>
                      </a:r>
                      <a:b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</a:b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encryption</a:t>
                      </a:r>
                      <a:r>
                        <a:rPr lang="en-US" sz="1400" dirty="0">
                          <a:effectLst/>
                        </a:rPr>
                        <a:t> modes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CCM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CWC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EAX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GCM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IAPM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OCB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98873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Attacks</a:t>
                      </a:r>
                    </a:p>
                    <a:p>
                      <a:pPr algn="l"/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遭受到的攻擊模式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endParaRPr lang="en-US" sz="1400" u="none" strike="noStrike" dirty="0" smtClean="0">
                        <a:solidFill>
                          <a:srgbClr val="0B0080"/>
                        </a:solidFill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Collision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Preimage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Birthday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Brute-force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attack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0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Rainbow </a:t>
                      </a:r>
                      <a:r>
                        <a:rPr lang="en-US" sz="20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table</a:t>
                      </a:r>
                      <a:r>
                        <a:rPr lang="en-US" sz="20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Side-channel attack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Length </a:t>
                      </a:r>
                      <a:r>
                        <a:rPr lang="en-US" sz="2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extension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</a:t>
                      </a:r>
                    </a:p>
                    <a:p>
                      <a:pPr algn="l">
                        <a:buFontTx/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Design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Avalanche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effect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Hash collision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Merkle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–</a:t>
                      </a:r>
                      <a:r>
                        <a:rPr lang="en-US" sz="1400" u="none" strike="noStrike" dirty="0" err="1" smtClean="0">
                          <a:solidFill>
                            <a:srgbClr val="0B0080"/>
                          </a:solidFill>
                          <a:effectLst/>
                        </a:rPr>
                        <a:t>Damgård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construction</a:t>
                      </a:r>
                      <a:endParaRPr lang="en-US" sz="1400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Sponge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function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HAIFA construction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A55858"/>
                          </a:solidFill>
                          <a:effectLst/>
                        </a:rPr>
                        <a:t>Unique </a:t>
                      </a:r>
                      <a:r>
                        <a:rPr lang="en-US" sz="1400" u="none" strike="noStrike" dirty="0">
                          <a:solidFill>
                            <a:srgbClr val="A55858"/>
                          </a:solidFill>
                          <a:effectLst/>
                        </a:rPr>
                        <a:t>Block </a:t>
                      </a:r>
                      <a:r>
                        <a:rPr lang="en-US" sz="1400" u="none" strike="noStrike" dirty="0" smtClean="0">
                          <a:solidFill>
                            <a:srgbClr val="A55858"/>
                          </a:solidFill>
                          <a:effectLst/>
                        </a:rPr>
                        <a:t>Iteration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813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effectLst/>
                        </a:rPr>
                        <a:t>Standardization</a:t>
                      </a:r>
                    </a:p>
                    <a:p>
                      <a:pPr algn="l"/>
                      <a:r>
                        <a:rPr lang="zh-TW" altLang="en-US" sz="1400" dirty="0" smtClean="0">
                          <a:effectLst/>
                        </a:rPr>
                        <a:t>標準化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CRYPTREC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NESSIE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NIST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hash function competition</a:t>
                      </a:r>
                      <a:endParaRPr lang="en-US" sz="1400" dirty="0">
                        <a:effectLst/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344481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Utilization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Hash-based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cryptography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Key stretching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b="1" u="sng" dirty="0" err="1" smtClean="0">
                          <a:solidFill>
                            <a:srgbClr val="0B0080"/>
                          </a:solidFill>
                          <a:effectLst/>
                        </a:rPr>
                        <a:t>Merkle</a:t>
                      </a:r>
                      <a:r>
                        <a:rPr lang="en-US" sz="1400" b="1" u="sng" dirty="0" smtClean="0">
                          <a:solidFill>
                            <a:srgbClr val="0B0080"/>
                          </a:solidFill>
                          <a:effectLst/>
                        </a:rPr>
                        <a:t> </a:t>
                      </a:r>
                      <a:r>
                        <a:rPr lang="en-US" sz="1400" b="1" u="sng" dirty="0">
                          <a:solidFill>
                            <a:srgbClr val="0B0080"/>
                          </a:solidFill>
                          <a:effectLst/>
                        </a:rPr>
                        <a:t>tree</a:t>
                      </a:r>
                      <a:endParaRPr lang="en-US" sz="1400" b="1" dirty="0">
                        <a:effectLst/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Message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authentication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Proof 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of </a:t>
                      </a:r>
                      <a:r>
                        <a:rPr lang="en-US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work</a:t>
                      </a:r>
                      <a:r>
                        <a:rPr 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Salt(</a:t>
                      </a:r>
                      <a:r>
                        <a:rPr lang="zh-TW" alt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加鹽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" name="矩形圖說文字 4"/>
          <p:cNvSpPr/>
          <p:nvPr/>
        </p:nvSpPr>
        <p:spPr>
          <a:xfrm>
            <a:off x="0" y="2"/>
            <a:ext cx="9144000" cy="9239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bg1"/>
                </a:solidFill>
              </a:rPr>
              <a:t>Cryptographic hash functions 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&amp; message authentication codes(MAC)</a:t>
            </a:r>
          </a:p>
        </p:txBody>
      </p:sp>
      <p:sp>
        <p:nvSpPr>
          <p:cNvPr id="6" name="矩形 5"/>
          <p:cNvSpPr/>
          <p:nvPr/>
        </p:nvSpPr>
        <p:spPr>
          <a:xfrm>
            <a:off x="5111962" y="1029418"/>
            <a:ext cx="35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https://en.wikipedia.org/wiki/SHA-2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6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 smtClean="0"/>
              <a:t>Ha</a:t>
            </a:r>
            <a:r>
              <a:rPr lang="en-US" altLang="zh-TW" sz="4950" dirty="0" smtClean="0">
                <a:solidFill>
                  <a:srgbClr val="00B050"/>
                </a:solidFill>
              </a:rPr>
              <a:t>sh</a:t>
            </a:r>
            <a:r>
              <a:rPr lang="en-US" altLang="zh-TW" sz="4950" dirty="0" smtClean="0"/>
              <a:t>ing with </a:t>
            </a:r>
            <a:r>
              <a:rPr lang="en-US" altLang="zh-TW" sz="495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ruby</a:t>
            </a:r>
            <a:r>
              <a:rPr lang="zh-TW" altLang="en-US" sz="4950" dirty="0" smtClean="0"/>
              <a:t> </a:t>
            </a:r>
            <a:endParaRPr lang="zh-TW" altLang="en-US" sz="4950" dirty="0"/>
          </a:p>
        </p:txBody>
      </p:sp>
    </p:spTree>
    <p:extLst>
      <p:ext uri="{BB962C8B-B14F-4D97-AF65-F5344CB8AC3E}">
        <p14:creationId xmlns:p14="http://schemas.microsoft.com/office/powerpoint/2010/main" val="2675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圖說文字 5"/>
          <p:cNvSpPr/>
          <p:nvPr/>
        </p:nvSpPr>
        <p:spPr>
          <a:xfrm>
            <a:off x="0" y="2"/>
            <a:ext cx="9144000" cy="1076325"/>
          </a:xfrm>
          <a:prstGeom prst="wedgeRectCallo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Ruby </a:t>
            </a:r>
            <a:r>
              <a:rPr lang="zh-TW" altLang="en-US" sz="3600" dirty="0"/>
              <a:t>程式師 </a:t>
            </a:r>
            <a:r>
              <a:rPr lang="en-US" altLang="zh-TW" sz="3600" dirty="0" err="1"/>
              <a:t>Programmer@Linux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8" y="1280029"/>
            <a:ext cx="869973" cy="9987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86694" y="1280029"/>
            <a:ext cx="4988107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#!/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usr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/bin/ruby -w</a:t>
            </a:r>
          </a:p>
          <a:p>
            <a:endParaRPr lang="en-US" altLang="zh-TW" dirty="0"/>
          </a:p>
          <a:p>
            <a:r>
              <a:rPr lang="en-US" altLang="zh-TW" dirty="0"/>
              <a:t>require 'digest'</a:t>
            </a:r>
          </a:p>
          <a:p>
            <a:endParaRPr lang="en-US" altLang="zh-TW" dirty="0"/>
          </a:p>
          <a:p>
            <a:r>
              <a:rPr lang="en-US" altLang="zh-TW" dirty="0"/>
              <a:t>puts Digest::SHA256.hexdigest "Hello World"</a:t>
            </a:r>
          </a:p>
          <a:p>
            <a:r>
              <a:rPr lang="en-US" altLang="zh-TW" dirty="0"/>
              <a:t>puts Digest::SHA256.hexdigest "Hello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 err="1"/>
              <a:t>World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puts Digest::MD5.hexdigest "Hello World"</a:t>
            </a:r>
          </a:p>
          <a:p>
            <a:r>
              <a:rPr lang="en-US" altLang="zh-TW" dirty="0"/>
              <a:t>puts Digest::MD5.hexdigest "Hello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 err="1"/>
              <a:t>World</a:t>
            </a:r>
            <a:r>
              <a:rPr lang="en-US" altLang="zh-TW" dirty="0"/>
              <a:t>“</a:t>
            </a:r>
          </a:p>
          <a:p>
            <a:endParaRPr lang="en-US" altLang="zh-TW" dirty="0"/>
          </a:p>
          <a:p>
            <a:r>
              <a:rPr lang="en-US" altLang="zh-TW" dirty="0"/>
              <a:t># Get SHA256 Hash of a string using update</a:t>
            </a:r>
          </a:p>
          <a:p>
            <a:r>
              <a:rPr lang="en-US" altLang="zh-TW" dirty="0"/>
              <a:t>sha256 = Digest::SHA256.new</a:t>
            </a:r>
          </a:p>
          <a:p>
            <a:r>
              <a:rPr lang="en-US" altLang="zh-TW" dirty="0"/>
              <a:t>sha256.update "Hello"</a:t>
            </a:r>
          </a:p>
          <a:p>
            <a:r>
              <a:rPr lang="en-US" altLang="zh-TW" dirty="0"/>
              <a:t>sha256.update " World"</a:t>
            </a:r>
          </a:p>
          <a:p>
            <a:r>
              <a:rPr lang="en-US" altLang="zh-TW" dirty="0"/>
              <a:t>puts sha256.hexdigest</a:t>
            </a:r>
          </a:p>
        </p:txBody>
      </p:sp>
      <p:sp>
        <p:nvSpPr>
          <p:cNvPr id="11" name="矩形 10"/>
          <p:cNvSpPr/>
          <p:nvPr/>
        </p:nvSpPr>
        <p:spPr>
          <a:xfrm>
            <a:off x="6241143" y="1407210"/>
            <a:ext cx="254505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gedit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ruby_hash.rb</a:t>
            </a:r>
            <a:endParaRPr lang="en-US" altLang="zh-TW" sz="2400" dirty="0"/>
          </a:p>
        </p:txBody>
      </p:sp>
      <p:sp>
        <p:nvSpPr>
          <p:cNvPr id="12" name="矩形 11"/>
          <p:cNvSpPr/>
          <p:nvPr/>
        </p:nvSpPr>
        <p:spPr>
          <a:xfrm>
            <a:off x="5943959" y="2161801"/>
            <a:ext cx="320004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chmod</a:t>
            </a:r>
            <a:r>
              <a:rPr lang="en-US" altLang="zh-TW" sz="2400" dirty="0"/>
              <a:t> +x </a:t>
            </a:r>
            <a:r>
              <a:rPr lang="en-US" altLang="zh-TW" sz="2400" dirty="0" err="1"/>
              <a:t>ruby_hash.rb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241145" y="2999502"/>
            <a:ext cx="211000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./</a:t>
            </a:r>
            <a:r>
              <a:rPr lang="en-US" altLang="zh-TW" sz="2400" dirty="0" err="1"/>
              <a:t>ruby_hash.rb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9114" y="5393453"/>
            <a:ext cx="7702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a591a6d40bf420404a011733cfb7b190d62c65bf0bcda32b57b277d9ad9f146e</a:t>
            </a:r>
          </a:p>
          <a:p>
            <a:r>
              <a:rPr lang="en-US" altLang="zh-TW" dirty="0"/>
              <a:t>dad0dd87b309c3d8b364541f2a69bdb347832ccec172ac8ebfa0f02945d9172d</a:t>
            </a:r>
          </a:p>
          <a:p>
            <a:r>
              <a:rPr lang="en-US" altLang="zh-TW" dirty="0"/>
              <a:t>b10a8db164e0754105b7a99be72e3fe5</a:t>
            </a:r>
          </a:p>
          <a:p>
            <a:r>
              <a:rPr lang="en-US" altLang="zh-TW" dirty="0"/>
              <a:t>2ad6f329c9f3a968941a38affa0af2fe</a:t>
            </a:r>
          </a:p>
          <a:p>
            <a:r>
              <a:rPr lang="en-US" altLang="zh-TW" dirty="0"/>
              <a:t>a591a6d40bf420404a011733cfb7b190d62c65bf0bcda32b57b277d9ad9f146e</a:t>
            </a:r>
          </a:p>
        </p:txBody>
      </p:sp>
    </p:spTree>
    <p:extLst>
      <p:ext uri="{BB962C8B-B14F-4D97-AF65-F5344CB8AC3E}">
        <p14:creationId xmlns:p14="http://schemas.microsoft.com/office/powerpoint/2010/main" val="4105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4950" dirty="0" smtClean="0"/>
              <a:t>攻擊</a:t>
            </a:r>
            <a:r>
              <a:rPr lang="en-US" altLang="zh-TW" sz="4950" dirty="0" smtClean="0"/>
              <a:t>Hash</a:t>
            </a:r>
            <a:endParaRPr lang="en-US" altLang="zh-TW" sz="4950" dirty="0"/>
          </a:p>
          <a:p>
            <a:pPr algn="ctr"/>
            <a:r>
              <a:rPr lang="en-US" altLang="zh-TW" sz="2800" dirty="0" smtClean="0"/>
              <a:t>Simple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146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3"/>
          <a:stretch/>
        </p:blipFill>
        <p:spPr>
          <a:xfrm>
            <a:off x="1257300" y="1057275"/>
            <a:ext cx="7066102" cy="552450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2895600" y="5695952"/>
            <a:ext cx="245745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 Demo</a:t>
            </a:r>
          </a:p>
          <a:p>
            <a:r>
              <a:rPr lang="en-US" altLang="zh-TW" sz="2400" dirty="0"/>
              <a:t>http://www.mathstat.dal.ca/~selinger/md5collision/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72" r="2549" b="7332"/>
          <a:stretch/>
        </p:blipFill>
        <p:spPr>
          <a:xfrm>
            <a:off x="3905083" y="1181100"/>
            <a:ext cx="4829342" cy="5501072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/>
          <a:srcRect l="3655" t="36116" r="30611" b="42816"/>
          <a:stretch/>
        </p:blipFill>
        <p:spPr>
          <a:xfrm>
            <a:off x="85726" y="1933574"/>
            <a:ext cx="8799905" cy="37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9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7393" y="1635622"/>
            <a:ext cx="7886700" cy="39655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altLang="zh-TW" dirty="0"/>
              <a:t>root@kali:~/ctf# cd crytpo/</a:t>
            </a:r>
          </a:p>
          <a:p>
            <a:pPr marL="0" indent="0">
              <a:buNone/>
            </a:pPr>
            <a:r>
              <a:rPr lang="pt-BR" altLang="zh-TW" dirty="0"/>
              <a:t>root@kali:~/ctf/crytpo# ls</a:t>
            </a:r>
          </a:p>
          <a:p>
            <a:pPr marL="0" indent="0">
              <a:buNone/>
            </a:pPr>
            <a:r>
              <a:rPr lang="pt-BR" altLang="zh-TW" dirty="0"/>
              <a:t>erase  hello</a:t>
            </a:r>
          </a:p>
          <a:p>
            <a:pPr marL="0" indent="0">
              <a:buNone/>
            </a:pPr>
            <a:r>
              <a:rPr lang="pt-BR" altLang="zh-TW" dirty="0" smtClean="0"/>
              <a:t>root@kali</a:t>
            </a:r>
            <a:r>
              <a:rPr lang="pt-BR" altLang="zh-TW" dirty="0"/>
              <a:t>:~/ctf/crytpo# md5sum erase </a:t>
            </a:r>
          </a:p>
          <a:p>
            <a:pPr marL="0" indent="0">
              <a:buNone/>
            </a:pPr>
            <a:r>
              <a:rPr lang="pt-BR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da5c61e1edc0f18337e46418e48c1290</a:t>
            </a:r>
            <a:r>
              <a:rPr lang="pt-BR" altLang="zh-TW" dirty="0"/>
              <a:t>  erase</a:t>
            </a:r>
          </a:p>
          <a:p>
            <a:pPr marL="0" indent="0">
              <a:buNone/>
            </a:pPr>
            <a:r>
              <a:rPr lang="pt-BR" altLang="zh-TW" dirty="0"/>
              <a:t>root@kali:~/ctf/crytpo# md5sum hello </a:t>
            </a:r>
          </a:p>
          <a:p>
            <a:pPr marL="0" indent="0">
              <a:buNone/>
            </a:pPr>
            <a:r>
              <a:rPr lang="pt-BR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da5c61e1edc0f18337e46418e48c1290</a:t>
            </a:r>
            <a:r>
              <a:rPr lang="pt-BR" altLang="zh-TW" dirty="0"/>
              <a:t>  hello</a:t>
            </a:r>
          </a:p>
          <a:p>
            <a:pPr marL="0" indent="0">
              <a:buNone/>
            </a:pPr>
            <a:r>
              <a:rPr lang="pt-BR" altLang="zh-TW" dirty="0"/>
              <a:t>root@kali:~/ctf/crytpo# </a:t>
            </a:r>
          </a:p>
          <a:p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990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MD5 Collision Demo</a:t>
            </a:r>
          </a:p>
          <a:p>
            <a:r>
              <a:rPr lang="en-US" altLang="zh-TW" sz="2400" dirty="0"/>
              <a:t>http://www.mathstat.dal.ca/~selinger/md5collision/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9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52" t="6895" r="6362" b="4954"/>
          <a:stretch/>
        </p:blipFill>
        <p:spPr>
          <a:xfrm>
            <a:off x="783772" y="1238509"/>
            <a:ext cx="6863938" cy="5316671"/>
          </a:xfrm>
          <a:prstGeom prst="rect">
            <a:avLst/>
          </a:prstGeom>
        </p:spPr>
      </p:pic>
      <p:sp>
        <p:nvSpPr>
          <p:cNvPr id="5" name="矩形圖說文字 4"/>
          <p:cNvSpPr/>
          <p:nvPr/>
        </p:nvSpPr>
        <p:spPr>
          <a:xfrm>
            <a:off x="0" y="2"/>
            <a:ext cx="9144000" cy="1076325"/>
          </a:xfrm>
          <a:prstGeom prst="wedgeRectCallo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Sha-1 collision(2017)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409700" y="6348028"/>
            <a:ext cx="634736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http://thehackernews.com/2017/02/sha1-collision-attack.html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07942" y="1795544"/>
            <a:ext cx="212327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https://shattered.io/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7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263569"/>
              </p:ext>
            </p:extLst>
          </p:nvPr>
        </p:nvGraphicFramePr>
        <p:xfrm>
          <a:off x="410448" y="2251181"/>
          <a:ext cx="3189487" cy="3263505"/>
        </p:xfrm>
        <a:graphic>
          <a:graphicData uri="http://schemas.openxmlformats.org/drawingml/2006/table">
            <a:tbl>
              <a:tblPr/>
              <a:tblGrid>
                <a:gridCol w="569855"/>
                <a:gridCol w="1383956"/>
                <a:gridCol w="1235676"/>
              </a:tblGrid>
              <a:tr h="20396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effectLst/>
                        </a:rPr>
                        <a:t>版本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>
                          <a:effectLst/>
                        </a:rPr>
                        <a:t>釋出時間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00" dirty="0">
                          <a:effectLst/>
                        </a:rPr>
                        <a:t>備註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0.9.1c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1998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12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23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TW" altLang="en-US" sz="100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0.9.2c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22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0.9.1</a:t>
                      </a:r>
                      <a:r>
                        <a:rPr lang="en-US" sz="1000">
                          <a:effectLst/>
                        </a:rPr>
                        <a:t>c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0.9.3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5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0.9.2</a:t>
                      </a:r>
                      <a:r>
                        <a:rPr lang="en-US" sz="1000">
                          <a:effectLst/>
                        </a:rPr>
                        <a:t>b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0.9.4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1999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8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9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0.9.3</a:t>
                      </a:r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0.9.5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2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28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0.9.4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0.9.6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9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0.9.5</a:t>
                      </a:r>
                      <a:r>
                        <a:rPr lang="en-US" sz="1000">
                          <a:effectLst/>
                        </a:rPr>
                        <a:t>a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0.9.7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effectLst/>
                        </a:rPr>
                        <a:t>2002</a:t>
                      </a:r>
                      <a:r>
                        <a:rPr lang="zh-TW" altLang="en-US" sz="1000" dirty="0">
                          <a:effectLst/>
                        </a:rPr>
                        <a:t>年</a:t>
                      </a:r>
                      <a:r>
                        <a:rPr lang="en-US" altLang="zh-TW" sz="1000" dirty="0">
                          <a:effectLst/>
                        </a:rPr>
                        <a:t>12</a:t>
                      </a:r>
                      <a:r>
                        <a:rPr lang="zh-TW" altLang="en-US" sz="1000" dirty="0">
                          <a:effectLst/>
                        </a:rPr>
                        <a:t>月</a:t>
                      </a:r>
                      <a:r>
                        <a:rPr lang="en-US" altLang="zh-TW" sz="1000" dirty="0">
                          <a:effectLst/>
                        </a:rPr>
                        <a:t>31</a:t>
                      </a:r>
                      <a:r>
                        <a:rPr lang="zh-TW" altLang="en-US" sz="1000" dirty="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取代</a:t>
                      </a:r>
                      <a:r>
                        <a:rPr lang="en-US" altLang="zh-TW" sz="1000" dirty="0">
                          <a:effectLst/>
                        </a:rPr>
                        <a:t>0.9.6</a:t>
                      </a:r>
                      <a:r>
                        <a:rPr lang="en-US" sz="1000" dirty="0">
                          <a:effectLst/>
                        </a:rPr>
                        <a:t>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0.9.8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2005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7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5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0.9.7</a:t>
                      </a:r>
                      <a:r>
                        <a:rPr lang="en-US" sz="1000">
                          <a:effectLst/>
                        </a:rPr>
                        <a:t>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03969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1.0.0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2010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29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0.9.8</a:t>
                      </a:r>
                      <a:r>
                        <a:rPr lang="en-US" sz="1000">
                          <a:effectLst/>
                        </a:rPr>
                        <a:t>x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509923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1.0.1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3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2012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3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14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取代</a:t>
                      </a:r>
                      <a:r>
                        <a:rPr lang="en-US" altLang="zh-TW" sz="1000" dirty="0">
                          <a:effectLst/>
                        </a:rPr>
                        <a:t>1.0.0</a:t>
                      </a:r>
                      <a:r>
                        <a:rPr lang="en-US" sz="1000" dirty="0">
                          <a:effectLst/>
                        </a:rPr>
                        <a:t>e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dirty="0">
                          <a:effectLst/>
                        </a:rPr>
                        <a:t>支援</a:t>
                      </a:r>
                      <a:r>
                        <a:rPr lang="en-US" sz="1000" dirty="0">
                          <a:effectLst/>
                        </a:rPr>
                        <a:t>TLS v1.2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en-US" sz="1000" u="none" strike="noStrike" dirty="0">
                          <a:solidFill>
                            <a:srgbClr val="A55858"/>
                          </a:solidFill>
                          <a:effectLst/>
                          <a:hlinkClick r:id="rId2" tooltip="Secure Remote Password protocol（頁面不存在）"/>
                        </a:rPr>
                        <a:t>SRP</a:t>
                      </a:r>
                      <a:r>
                        <a:rPr lang="zh-TW" altLang="en-US" sz="1000" dirty="0">
                          <a:effectLst/>
                        </a:rPr>
                        <a:t>支援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56946"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1.0.2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>
                          <a:effectLst/>
                        </a:rPr>
                        <a:t>2015</a:t>
                      </a:r>
                      <a:r>
                        <a:rPr lang="zh-TW" altLang="en-US" sz="1000">
                          <a:effectLst/>
                        </a:rPr>
                        <a:t>年</a:t>
                      </a:r>
                      <a:r>
                        <a:rPr lang="en-US" altLang="zh-TW" sz="1000">
                          <a:effectLst/>
                        </a:rPr>
                        <a:t>1</a:t>
                      </a:r>
                      <a:r>
                        <a:rPr lang="zh-TW" altLang="en-US" sz="1000">
                          <a:effectLst/>
                        </a:rPr>
                        <a:t>月</a:t>
                      </a:r>
                      <a:r>
                        <a:rPr lang="en-US" altLang="zh-TW" sz="1000">
                          <a:effectLst/>
                        </a:rPr>
                        <a:t>22</a:t>
                      </a:r>
                      <a:r>
                        <a:rPr lang="zh-TW" altLang="en-US" sz="1000">
                          <a:effectLst/>
                        </a:rPr>
                        <a:t>日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取代</a:t>
                      </a:r>
                      <a:r>
                        <a:rPr lang="en-US" altLang="zh-TW" sz="1000">
                          <a:effectLst/>
                        </a:rPr>
                        <a:t>1.0.1</a:t>
                      </a:r>
                      <a:r>
                        <a:rPr lang="en-US" sz="1000">
                          <a:effectLst/>
                        </a:rPr>
                        <a:t>l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>
                          <a:effectLst/>
                        </a:rPr>
                        <a:t>支援</a:t>
                      </a:r>
                      <a:r>
                        <a:rPr lang="en-US" sz="1000">
                          <a:effectLst/>
                        </a:rPr>
                        <a:t>DTLS v1.2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56946"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effectLst/>
                        </a:rPr>
                        <a:t>1.1.0</a:t>
                      </a:r>
                      <a:endParaRPr lang="zh-TW" altLang="en-US" sz="100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F4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effectLst/>
                        </a:rPr>
                        <a:t>2016</a:t>
                      </a:r>
                      <a:r>
                        <a:rPr lang="zh-TW" altLang="en-US" sz="1000" dirty="0">
                          <a:effectLst/>
                        </a:rPr>
                        <a:t>年</a:t>
                      </a:r>
                      <a:r>
                        <a:rPr lang="en-US" altLang="zh-TW" sz="1000" dirty="0">
                          <a:effectLst/>
                        </a:rPr>
                        <a:t>5</a:t>
                      </a:r>
                      <a:r>
                        <a:rPr lang="zh-TW" altLang="en-US" sz="1000" dirty="0">
                          <a:effectLst/>
                        </a:rPr>
                        <a:t>月</a:t>
                      </a:r>
                      <a:r>
                        <a:rPr lang="en-US" altLang="zh-TW" sz="1000" dirty="0">
                          <a:effectLst/>
                        </a:rPr>
                        <a:t>3</a:t>
                      </a:r>
                      <a:r>
                        <a:rPr lang="zh-TW" altLang="en-US" sz="1000" dirty="0" smtClean="0">
                          <a:effectLst/>
                        </a:rPr>
                        <a:t>日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effectLst/>
                        </a:rPr>
                        <a:t>目前版本</a:t>
                      </a:r>
                    </a:p>
                    <a:p>
                      <a:pPr algn="r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effectLst/>
                        </a:rPr>
                        <a:t>取代1.0.2h</a:t>
                      </a:r>
                    </a:p>
                  </a:txBody>
                  <a:tcPr marL="50993" marR="50993" marT="25496" marB="25496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>
          <a:xfrm>
            <a:off x="0" y="1131094"/>
            <a:ext cx="9144000" cy="70234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solidFill>
                  <a:schemeClr val="bg1"/>
                </a:solidFill>
              </a:rPr>
              <a:t>OpenSSL</a:t>
            </a:r>
            <a:r>
              <a:rPr lang="zh-TW" altLang="en-US" sz="3600" dirty="0">
                <a:solidFill>
                  <a:schemeClr val="bg1"/>
                </a:solidFill>
              </a:rPr>
              <a:t> 版本</a:t>
            </a:r>
            <a:r>
              <a:rPr lang="en-US" altLang="zh-TW" sz="2100" dirty="0">
                <a:solidFill>
                  <a:schemeClr val="bg1"/>
                </a:solidFill>
              </a:rPr>
              <a:t/>
            </a:r>
            <a:br>
              <a:rPr lang="en-US" altLang="zh-TW" sz="2100" dirty="0">
                <a:solidFill>
                  <a:schemeClr val="bg1"/>
                </a:solidFill>
              </a:rPr>
            </a:br>
            <a:r>
              <a:rPr lang="en-US" altLang="zh-TW" sz="2100" dirty="0">
                <a:solidFill>
                  <a:schemeClr val="bg1"/>
                </a:solidFill>
              </a:rPr>
              <a:t>https://zh.wikipedia.org/wiki/OpenSSL</a:t>
            </a:r>
            <a:endParaRPr lang="zh-TW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38314"/>
            <a:ext cx="2774734" cy="30008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350" dirty="0"/>
              <a:t>https://en.wikipedia.org/wiki/Cipher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5152252" y="778328"/>
            <a:ext cx="4084067" cy="30008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350" dirty="0"/>
              <a:t>https://en.wikipedia.org/wiki/Outline_of_cryptography</a:t>
            </a:r>
            <a:endParaRPr lang="zh-TW" altLang="en-US" sz="1350" dirty="0"/>
          </a:p>
        </p:txBody>
      </p:sp>
      <p:sp>
        <p:nvSpPr>
          <p:cNvPr id="3" name="矩形圖說文字 2"/>
          <p:cNvSpPr/>
          <p:nvPr/>
        </p:nvSpPr>
        <p:spPr>
          <a:xfrm>
            <a:off x="0" y="2"/>
            <a:ext cx="9144000" cy="6953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現代密碼學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第一種分類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255" y="2558272"/>
            <a:ext cx="3774552" cy="25806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0877" y="1197711"/>
            <a:ext cx="3028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非對稱式密碼</a:t>
            </a:r>
            <a:endParaRPr lang="en-US" altLang="zh-TW" b="1" dirty="0"/>
          </a:p>
          <a:p>
            <a:r>
              <a:rPr lang="en-US" altLang="zh-TW" b="1" dirty="0"/>
              <a:t>asymmetric key algorithms 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5089" y="1191598"/>
            <a:ext cx="2860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對稱式密碼</a:t>
            </a:r>
          </a:p>
          <a:p>
            <a:r>
              <a:rPr lang="en-US" altLang="zh-TW" b="1" dirty="0"/>
              <a:t>symmetric key algorithms 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504561" y="5844724"/>
            <a:ext cx="24520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– factoring(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質因數分解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1400" dirty="0"/>
              <a:t>El Gamal – discrete logarithm</a:t>
            </a:r>
          </a:p>
          <a:p>
            <a:r>
              <a:rPr lang="en-US" altLang="zh-TW" sz="1400" dirty="0"/>
              <a:t>Elliptic curve cryptography – </a:t>
            </a:r>
            <a:endParaRPr lang="en-US" altLang="zh-TW" sz="1400" dirty="0" smtClean="0"/>
          </a:p>
          <a:p>
            <a:r>
              <a:rPr lang="en-US" altLang="zh-TW" sz="1400" dirty="0" smtClean="0"/>
              <a:t>(</a:t>
            </a:r>
            <a:r>
              <a:rPr lang="en-US" altLang="zh-TW" sz="1400" dirty="0"/>
              <a:t>discrete logarithm variant)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32802" y="5979560"/>
            <a:ext cx="3716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stream ciphers</a:t>
            </a: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Encryption Standard (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" y="2672740"/>
            <a:ext cx="3714601" cy="13294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42226" y="168912"/>
            <a:ext cx="362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的分類</a:t>
            </a:r>
          </a:p>
        </p:txBody>
      </p:sp>
      <p:sp>
        <p:nvSpPr>
          <p:cNvPr id="14" name="矩形 13"/>
          <p:cNvSpPr/>
          <p:nvPr/>
        </p:nvSpPr>
        <p:spPr>
          <a:xfrm>
            <a:off x="929073" y="24551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03672" y="24777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64375" y="266817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6295" y="264234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964" y="22988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明文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45009" y="22309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密文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91303" y="3845204"/>
            <a:ext cx="2156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鑰加密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4201" y="40021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</a:p>
        </p:txBody>
      </p:sp>
      <p:sp>
        <p:nvSpPr>
          <p:cNvPr id="22" name="矩形 21"/>
          <p:cNvSpPr/>
          <p:nvPr/>
        </p:nvSpPr>
        <p:spPr>
          <a:xfrm>
            <a:off x="7364375" y="50969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</a:p>
        </p:txBody>
      </p:sp>
      <p:sp>
        <p:nvSpPr>
          <p:cNvPr id="23" name="矩形 22"/>
          <p:cNvSpPr/>
          <p:nvPr/>
        </p:nvSpPr>
        <p:spPr>
          <a:xfrm>
            <a:off x="6146881" y="50969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5089" y="4483554"/>
            <a:ext cx="3502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加密與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都是使用同一把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8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dirty="0"/>
              <a:t>對稱式密碼</a:t>
            </a:r>
          </a:p>
          <a:p>
            <a:r>
              <a:rPr lang="en-US" altLang="zh-TW" sz="4400" dirty="0"/>
              <a:t>symmetric key algorithms </a:t>
            </a:r>
          </a:p>
          <a:p>
            <a:r>
              <a:rPr lang="en-US" altLang="zh-TW" sz="4400" dirty="0"/>
              <a:t>Private-key cryptography</a:t>
            </a:r>
          </a:p>
        </p:txBody>
      </p:sp>
      <p:sp>
        <p:nvSpPr>
          <p:cNvPr id="5" name="矩形 4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0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9144000" cy="1591294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/>
              <a:t>對稱式密碼</a:t>
            </a:r>
          </a:p>
          <a:p>
            <a:r>
              <a:rPr lang="en-US" altLang="zh-TW" sz="3200" b="1" dirty="0"/>
              <a:t>symmetric key algorithms </a:t>
            </a:r>
          </a:p>
          <a:p>
            <a:r>
              <a:rPr lang="en-US" altLang="zh-TW" sz="3200" b="1" dirty="0"/>
              <a:t>Private-key cryptography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80" y="2442967"/>
            <a:ext cx="8195040" cy="29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43982" y="6315161"/>
            <a:ext cx="2057400" cy="365125"/>
          </a:xfrm>
        </p:spPr>
        <p:txBody>
          <a:bodyPr/>
          <a:lstStyle/>
          <a:p>
            <a:fld id="{B18236B7-6F50-41CB-8525-C61BCB4BE4A9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68533"/>
              </p:ext>
            </p:extLst>
          </p:nvPr>
        </p:nvGraphicFramePr>
        <p:xfrm>
          <a:off x="290661" y="688712"/>
          <a:ext cx="84327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09"/>
                <a:gridCol w="552394"/>
                <a:gridCol w="1300230"/>
                <a:gridCol w="1019489"/>
                <a:gridCol w="981729"/>
                <a:gridCol w="2038974"/>
                <a:gridCol w="2038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560543" y="161880"/>
            <a:ext cx="3221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exclusive-OR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92707" y="5524356"/>
            <a:ext cx="175599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Instruction: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1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10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" y="3447881"/>
            <a:ext cx="9144000" cy="128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dirty="0"/>
              <a:t>危險的對稱式密碼</a:t>
            </a:r>
            <a:r>
              <a:rPr lang="en-US" altLang="zh-TW" sz="4000" b="1" dirty="0"/>
              <a:t>::XOR</a:t>
            </a:r>
            <a:r>
              <a:rPr lang="zh-TW" altLang="en-US" sz="4000" b="1" dirty="0"/>
              <a:t> </a:t>
            </a:r>
            <a:r>
              <a:rPr lang="en-US" altLang="zh-TW" sz="4000" b="1" dirty="0" smtClean="0"/>
              <a:t>ciphers</a:t>
            </a:r>
            <a:endParaRPr lang="zh-TW" altLang="en-US" sz="4000" b="1" dirty="0"/>
          </a:p>
        </p:txBody>
      </p:sp>
      <p:sp>
        <p:nvSpPr>
          <p:cNvPr id="3" name="矩形 2"/>
          <p:cNvSpPr/>
          <p:nvPr/>
        </p:nvSpPr>
        <p:spPr>
          <a:xfrm>
            <a:off x="2" y="161880"/>
            <a:ext cx="469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邏輯運算建構簡易的密碼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容易被破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68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5802</TotalTime>
  <Words>2961</Words>
  <Application>Microsoft Office PowerPoint</Application>
  <PresentationFormat>如螢幕大小 (4:3)</PresentationFormat>
  <Paragraphs>497</Paragraphs>
  <Slides>47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現代密碼加解密與破密(初體驗)</vt:lpstr>
      <vt:lpstr>PowerPoint 簡報</vt:lpstr>
      <vt:lpstr>Modern Cipher@openssl 本課程將主要以openssl來示範現代密碼的加解密OpenSSLhttps://zh.wikipedia.org/wiki/OpenSSL</vt:lpstr>
      <vt:lpstr>Modern Cipher@openssl 本課程將主要以openssl來示範現代密碼的加解密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python:binascii模組 ASCII 編碼實作</vt:lpstr>
      <vt:lpstr>http://www.theasciicode.com.ar/ascii-control-characters/null-character-ascii-code-0.html</vt:lpstr>
      <vt:lpstr>資料加密標準 DES::Data Encryption Standard</vt:lpstr>
      <vt:lpstr>PowerPoint 簡報</vt:lpstr>
      <vt:lpstr>PowerPoint 簡報</vt:lpstr>
      <vt:lpstr>PowerPoint 簡報</vt:lpstr>
      <vt:lpstr>三重DES(Triple-DES) https://zh.wikipedia.org/wiki/三重資料加密演算法</vt:lpstr>
      <vt:lpstr>PowerPoint 簡報</vt:lpstr>
      <vt:lpstr>AES對稱式密碼 https://zh.wikipedia.org/wiki/進階加密標準</vt:lpstr>
      <vt:lpstr>PowerPoint 簡報</vt:lpstr>
      <vt:lpstr>PowerPoint 簡報</vt:lpstr>
      <vt:lpstr>PowerPoint 簡報</vt:lpstr>
      <vt:lpstr>使用 OpenSSL 的 AES 加解密演算法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現代密碼</dc:title>
  <dc:creator>ksu</dc:creator>
  <cp:lastModifiedBy>TB</cp:lastModifiedBy>
  <cp:revision>34</cp:revision>
  <dcterms:created xsi:type="dcterms:W3CDTF">2017-10-23T07:03:27Z</dcterms:created>
  <dcterms:modified xsi:type="dcterms:W3CDTF">2019-03-04T11:17:05Z</dcterms:modified>
</cp:coreProperties>
</file>